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
  </p:notesMasterIdLst>
  <p:sldIdLst>
    <p:sldId id="264" r:id="rId5"/>
  </p:sldIdLst>
  <p:sldSz cx="32399288" cy="43200638"/>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ea Larisa Turcu" initials="ALT" lastIdx="4" clrIdx="0">
    <p:extLst>
      <p:ext uri="{19B8F6BF-5375-455C-9EA6-DF929625EA0E}">
        <p15:presenceInfo xmlns:p15="http://schemas.microsoft.com/office/powerpoint/2012/main" userId="S-1-5-21-1169843429-2336262113-2544882431-1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BBB"/>
    <a:srgbClr val="62C0C0"/>
    <a:srgbClr val="FFFFFF"/>
    <a:srgbClr val="94CFCF"/>
    <a:srgbClr val="F1F1F1"/>
    <a:srgbClr val="D076BB"/>
    <a:srgbClr val="33CCCC"/>
    <a:srgbClr val="FF7E79"/>
    <a:srgbClr val="DD9BCD"/>
    <a:srgbClr val="FC9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7E74B-7F37-422A-9C66-BE9509CA2757}" v="15" dt="2023-06-13T16:29:17.053"/>
    <p1510:client id="{D7147357-CB53-4D87-AECE-6AFD72961AE0}" v="1" dt="2023-06-14T13:52:32.83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25" autoAdjust="0"/>
    <p:restoredTop sz="93842" autoAdjust="0"/>
  </p:normalViewPr>
  <p:slideViewPr>
    <p:cSldViewPr snapToGrid="0" snapToObjects="1">
      <p:cViewPr varScale="1">
        <p:scale>
          <a:sx n="17" d="100"/>
          <a:sy n="17" d="100"/>
        </p:scale>
        <p:origin x="369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58429A5F-870E-4D53-B436-B3703740B276}" type="datetimeFigureOut">
              <a:rPr lang="ca-ES" smtClean="0"/>
              <a:t>8/11/2023</a:t>
            </a:fld>
            <a:endParaRPr lang="ca-ES"/>
          </a:p>
        </p:txBody>
      </p:sp>
      <p:sp>
        <p:nvSpPr>
          <p:cNvPr id="4" name="Contenidor d'imatge de diapositiva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E5AD5836-A05B-4A43-84D0-5469FEF4B6F6}" type="slidenum">
              <a:rPr lang="ca-ES" smtClean="0"/>
              <a:t>‹#›</a:t>
            </a:fld>
            <a:endParaRPr lang="ca-ES"/>
          </a:p>
        </p:txBody>
      </p:sp>
    </p:spTree>
    <p:extLst>
      <p:ext uri="{BB962C8B-B14F-4D97-AF65-F5344CB8AC3E}">
        <p14:creationId xmlns:p14="http://schemas.microsoft.com/office/powerpoint/2010/main" val="336011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E5AD5836-A05B-4A43-84D0-5469FEF4B6F6}" type="slidenum">
              <a:rPr lang="ca-ES" smtClean="0"/>
              <a:t>1</a:t>
            </a:fld>
            <a:endParaRPr lang="ca-ES"/>
          </a:p>
        </p:txBody>
      </p:sp>
    </p:spTree>
    <p:extLst>
      <p:ext uri="{BB962C8B-B14F-4D97-AF65-F5344CB8AC3E}">
        <p14:creationId xmlns:p14="http://schemas.microsoft.com/office/powerpoint/2010/main" val="107575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6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4049911" y="22690338"/>
            <a:ext cx="24299466" cy="10430151"/>
          </a:xfrm>
        </p:spPr>
        <p:txBody>
          <a:bodyPr/>
          <a:lstStyle>
            <a:lvl1pPr marL="0" indent="0" algn="ctr">
              <a:buNone/>
              <a:defRPr sz="8505"/>
            </a:lvl1pPr>
            <a:lvl2pPr marL="1619885" indent="0" algn="ctr">
              <a:buNone/>
              <a:defRPr sz="7085"/>
            </a:lvl2pPr>
            <a:lvl3pPr marL="3239770" indent="0" algn="ctr">
              <a:buNone/>
              <a:defRPr sz="6380"/>
            </a:lvl3pPr>
            <a:lvl4pPr marL="4859655" indent="0" algn="ctr">
              <a:buNone/>
              <a:defRPr sz="5670"/>
            </a:lvl4pPr>
            <a:lvl5pPr marL="6479540" indent="0" algn="ctr">
              <a:buNone/>
              <a:defRPr sz="5670"/>
            </a:lvl5pPr>
            <a:lvl6pPr marL="8100060" indent="0" algn="ctr">
              <a:buNone/>
              <a:defRPr sz="5670"/>
            </a:lvl6pPr>
            <a:lvl7pPr marL="9719945" indent="0" algn="ctr">
              <a:buNone/>
              <a:defRPr sz="5670"/>
            </a:lvl7pPr>
            <a:lvl8pPr marL="11339830" indent="0" algn="ctr">
              <a:buNone/>
              <a:defRPr sz="5670"/>
            </a:lvl8pPr>
            <a:lvl9pPr marL="12959715" indent="0" algn="ctr">
              <a:buNone/>
              <a:defRPr sz="567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4DC0F77-2202-8644-A2FD-9DA910B37367}" type="datetimeFigureOut">
              <a:rPr lang="es-ES_tradnl" smtClean="0"/>
              <a:t>08/11/2023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59B257B-7046-274E-B033-FDC11AC47D5A}" type="slidenum">
              <a:rPr lang="es-ES_tradnl" smtClean="0"/>
              <a:t>‹#›</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DC0F77-2202-8644-A2FD-9DA910B37367}" type="datetimeFigureOut">
              <a:rPr lang="es-ES_tradnl" smtClean="0"/>
              <a:t>08/11/2023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59B257B-7046-274E-B033-FDC11AC47D5A}" type="slidenum">
              <a:rPr lang="es-ES_tradnl" smtClean="0"/>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2227453" y="2300034"/>
            <a:ext cx="20553298" cy="366105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DC0F77-2202-8644-A2FD-9DA910B37367}" type="datetimeFigureOut">
              <a:rPr lang="es-ES_tradnl" smtClean="0"/>
              <a:t>08/11/2023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59B257B-7046-274E-B033-FDC11AC47D5A}" type="slidenum">
              <a:rPr lang="es-ES_tradnl" smtClean="0"/>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DC0F77-2202-8644-A2FD-9DA910B37367}" type="datetimeFigureOut">
              <a:rPr lang="es-ES_tradnl" smtClean="0"/>
              <a:t>08/11/2023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59B257B-7046-274E-B033-FDC11AC47D5A}" type="slidenum">
              <a:rPr lang="es-ES_tradnl" smtClean="0"/>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60"/>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210578" y="28910440"/>
            <a:ext cx="27944386" cy="9450136"/>
          </a:xfrm>
        </p:spPr>
        <p:txBody>
          <a:bodyPr/>
          <a:lstStyle>
            <a:lvl1pPr marL="0" indent="0">
              <a:buNone/>
              <a:defRPr sz="8505">
                <a:solidFill>
                  <a:schemeClr val="tx1"/>
                </a:solidFill>
              </a:defRPr>
            </a:lvl1pPr>
            <a:lvl2pPr marL="1619885" indent="0">
              <a:buNone/>
              <a:defRPr sz="7085">
                <a:solidFill>
                  <a:schemeClr val="tx1">
                    <a:tint val="75000"/>
                  </a:schemeClr>
                </a:solidFill>
              </a:defRPr>
            </a:lvl2pPr>
            <a:lvl3pPr marL="3239770" indent="0">
              <a:buNone/>
              <a:defRPr sz="6380">
                <a:solidFill>
                  <a:schemeClr val="tx1">
                    <a:tint val="75000"/>
                  </a:schemeClr>
                </a:solidFill>
              </a:defRPr>
            </a:lvl3pPr>
            <a:lvl4pPr marL="4859655" indent="0">
              <a:buNone/>
              <a:defRPr sz="5670">
                <a:solidFill>
                  <a:schemeClr val="tx1">
                    <a:tint val="75000"/>
                  </a:schemeClr>
                </a:solidFill>
              </a:defRPr>
            </a:lvl4pPr>
            <a:lvl5pPr marL="6479540" indent="0">
              <a:buNone/>
              <a:defRPr sz="5670">
                <a:solidFill>
                  <a:schemeClr val="tx1">
                    <a:tint val="75000"/>
                  </a:schemeClr>
                </a:solidFill>
              </a:defRPr>
            </a:lvl5pPr>
            <a:lvl6pPr marL="8100060" indent="0">
              <a:buNone/>
              <a:defRPr sz="5670">
                <a:solidFill>
                  <a:schemeClr val="tx1">
                    <a:tint val="75000"/>
                  </a:schemeClr>
                </a:solidFill>
              </a:defRPr>
            </a:lvl6pPr>
            <a:lvl7pPr marL="9719945" indent="0">
              <a:buNone/>
              <a:defRPr sz="5670">
                <a:solidFill>
                  <a:schemeClr val="tx1">
                    <a:tint val="75000"/>
                  </a:schemeClr>
                </a:solidFill>
              </a:defRPr>
            </a:lvl7pPr>
            <a:lvl8pPr marL="11339830" indent="0">
              <a:buNone/>
              <a:defRPr sz="5670">
                <a:solidFill>
                  <a:schemeClr val="tx1">
                    <a:tint val="75000"/>
                  </a:schemeClr>
                </a:solidFill>
              </a:defRPr>
            </a:lvl8pPr>
            <a:lvl9pPr marL="12959715" indent="0">
              <a:buNone/>
              <a:defRPr sz="567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4DC0F77-2202-8644-A2FD-9DA910B37367}" type="datetimeFigureOut">
              <a:rPr lang="es-ES_tradnl" smtClean="0"/>
              <a:t>08/11/2023</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59B257B-7046-274E-B033-FDC11AC47D5A}" type="slidenum">
              <a:rPr lang="es-ES_tradnl" smtClean="0"/>
              <a:t>‹#›</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2227451" y="11500170"/>
            <a:ext cx="13769697" cy="2741040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16402140" y="11500170"/>
            <a:ext cx="13769697" cy="2741040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DC0F77-2202-8644-A2FD-9DA910B37367}" type="datetimeFigureOut">
              <a:rPr lang="es-ES_tradnl" smtClean="0"/>
              <a:t>08/11/2023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59B257B-7046-274E-B033-FDC11AC47D5A}" type="slidenum">
              <a:rPr lang="es-ES_tradnl" smtClean="0"/>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2231675" y="10590160"/>
            <a:ext cx="13706415" cy="5190073"/>
          </a:xfrm>
        </p:spPr>
        <p:txBody>
          <a:bodyPr anchor="b"/>
          <a:lstStyle>
            <a:lvl1pPr marL="0" indent="0">
              <a:buNone/>
              <a:defRPr sz="8505" b="1"/>
            </a:lvl1pPr>
            <a:lvl2pPr marL="1619885" indent="0">
              <a:buNone/>
              <a:defRPr sz="7085" b="1"/>
            </a:lvl2pPr>
            <a:lvl3pPr marL="3239770" indent="0">
              <a:buNone/>
              <a:defRPr sz="6380" b="1"/>
            </a:lvl3pPr>
            <a:lvl4pPr marL="4859655" indent="0">
              <a:buNone/>
              <a:defRPr sz="5670" b="1"/>
            </a:lvl4pPr>
            <a:lvl5pPr marL="6479540"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es-ES"/>
              <a:t>Haga clic para modificar los estilos de texto del patrón</a:t>
            </a:r>
          </a:p>
        </p:txBody>
      </p:sp>
      <p:sp>
        <p:nvSpPr>
          <p:cNvPr id="4" name="Content Placeholder 3"/>
          <p:cNvSpPr>
            <a:spLocks noGrp="1"/>
          </p:cNvSpPr>
          <p:nvPr>
            <p:ph sz="half" idx="2" hasCustomPrompt="1"/>
          </p:nvPr>
        </p:nvSpPr>
        <p:spPr>
          <a:xfrm>
            <a:off x="2231675" y="15780233"/>
            <a:ext cx="13706415" cy="23210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16402142" y="10590160"/>
            <a:ext cx="13773917" cy="5190073"/>
          </a:xfrm>
        </p:spPr>
        <p:txBody>
          <a:bodyPr anchor="b"/>
          <a:lstStyle>
            <a:lvl1pPr marL="0" indent="0">
              <a:buNone/>
              <a:defRPr sz="8505" b="1"/>
            </a:lvl1pPr>
            <a:lvl2pPr marL="1619885" indent="0">
              <a:buNone/>
              <a:defRPr sz="7085" b="1"/>
            </a:lvl2pPr>
            <a:lvl3pPr marL="3239770" indent="0">
              <a:buNone/>
              <a:defRPr sz="6380" b="1"/>
            </a:lvl3pPr>
            <a:lvl4pPr marL="4859655" indent="0">
              <a:buNone/>
              <a:defRPr sz="5670" b="1"/>
            </a:lvl4pPr>
            <a:lvl5pPr marL="6479540"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es-ES"/>
              <a:t>Haga clic para modificar los estilos de texto del patrón</a:t>
            </a:r>
          </a:p>
        </p:txBody>
      </p:sp>
      <p:sp>
        <p:nvSpPr>
          <p:cNvPr id="6" name="Content Placeholder 5"/>
          <p:cNvSpPr>
            <a:spLocks noGrp="1"/>
          </p:cNvSpPr>
          <p:nvPr>
            <p:ph sz="quarter" idx="4" hasCustomPrompt="1"/>
          </p:nvPr>
        </p:nvSpPr>
        <p:spPr>
          <a:xfrm>
            <a:off x="16402142" y="15780233"/>
            <a:ext cx="13773917" cy="23210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DC0F77-2202-8644-A2FD-9DA910B37367}" type="datetimeFigureOut">
              <a:rPr lang="es-ES_tradnl" smtClean="0"/>
              <a:t>08/11/2023</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C59B257B-7046-274E-B033-FDC11AC47D5A}" type="slidenum">
              <a:rPr lang="es-ES_tradnl" smtClean="0"/>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DC0F77-2202-8644-A2FD-9DA910B37367}" type="datetimeFigureOut">
              <a:rPr lang="es-ES_tradnl" smtClean="0"/>
              <a:t>08/11/2023</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C59B257B-7046-274E-B033-FDC11AC47D5A}" type="slidenum">
              <a:rPr lang="es-ES_tradnl" smtClean="0"/>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C0F77-2202-8644-A2FD-9DA910B37367}" type="datetimeFigureOut">
              <a:rPr lang="es-ES_tradnl" smtClean="0"/>
              <a:t>08/11/2023</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C59B257B-7046-274E-B033-FDC11AC47D5A}" type="slidenum">
              <a:rPr lang="es-ES_tradnl" smtClean="0"/>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4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13773917" y="6220102"/>
            <a:ext cx="16402140" cy="30700453"/>
          </a:xfrm>
        </p:spPr>
        <p:txBody>
          <a:bodyPr/>
          <a:lstStyle>
            <a:lvl1pPr>
              <a:defRPr sz="11340"/>
            </a:lvl1pPr>
            <a:lvl2pPr>
              <a:defRPr sz="9920"/>
            </a:lvl2pPr>
            <a:lvl3pPr>
              <a:defRPr sz="8505"/>
            </a:lvl3pPr>
            <a:lvl4pPr>
              <a:defRPr sz="7085"/>
            </a:lvl4pPr>
            <a:lvl5pPr>
              <a:defRPr sz="7085"/>
            </a:lvl5pPr>
            <a:lvl6pPr>
              <a:defRPr sz="7085"/>
            </a:lvl6pPr>
            <a:lvl7pPr>
              <a:defRPr sz="7085"/>
            </a:lvl7pPr>
            <a:lvl8pPr>
              <a:defRPr sz="7085"/>
            </a:lvl8pPr>
            <a:lvl9pPr>
              <a:defRPr sz="708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2231671" y="12960191"/>
            <a:ext cx="10449614" cy="24010358"/>
          </a:xfrm>
        </p:spPr>
        <p:txBody>
          <a:bodyPr/>
          <a:lstStyle>
            <a:lvl1pPr marL="0" indent="0">
              <a:buNone/>
              <a:defRPr sz="5670"/>
            </a:lvl1pPr>
            <a:lvl2pPr marL="1619885" indent="0">
              <a:buNone/>
              <a:defRPr sz="4960"/>
            </a:lvl2pPr>
            <a:lvl3pPr marL="3239770" indent="0">
              <a:buNone/>
              <a:defRPr sz="4250"/>
            </a:lvl3pPr>
            <a:lvl4pPr marL="4859655" indent="0">
              <a:buNone/>
              <a:defRPr sz="3545"/>
            </a:lvl4pPr>
            <a:lvl5pPr marL="6479540" indent="0">
              <a:buNone/>
              <a:defRPr sz="3545"/>
            </a:lvl5pPr>
            <a:lvl6pPr marL="8100060" indent="0">
              <a:buNone/>
              <a:defRPr sz="3545"/>
            </a:lvl6pPr>
            <a:lvl7pPr marL="9719945" indent="0">
              <a:buNone/>
              <a:defRPr sz="3545"/>
            </a:lvl7pPr>
            <a:lvl8pPr marL="11339830" indent="0">
              <a:buNone/>
              <a:defRPr sz="3545"/>
            </a:lvl8pPr>
            <a:lvl9pPr marL="12959715" indent="0">
              <a:buNone/>
              <a:defRPr sz="354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4DC0F77-2202-8644-A2FD-9DA910B37367}" type="datetimeFigureOut">
              <a:rPr lang="es-ES_tradnl" smtClean="0"/>
              <a:t>08/11/2023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59B257B-7046-274E-B033-FDC11AC47D5A}" type="slidenum">
              <a:rPr lang="es-ES_tradnl" smtClean="0"/>
              <a:t>‹#›</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4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40"/>
            </a:lvl1pPr>
            <a:lvl2pPr marL="1619885" indent="0">
              <a:buNone/>
              <a:defRPr sz="9920"/>
            </a:lvl2pPr>
            <a:lvl3pPr marL="3239770" indent="0">
              <a:buNone/>
              <a:defRPr sz="8505"/>
            </a:lvl3pPr>
            <a:lvl4pPr marL="4859655" indent="0">
              <a:buNone/>
              <a:defRPr sz="7085"/>
            </a:lvl4pPr>
            <a:lvl5pPr marL="6479540" indent="0">
              <a:buNone/>
              <a:defRPr sz="7085"/>
            </a:lvl5pPr>
            <a:lvl6pPr marL="8100060" indent="0">
              <a:buNone/>
              <a:defRPr sz="7085"/>
            </a:lvl6pPr>
            <a:lvl7pPr marL="9719945" indent="0">
              <a:buNone/>
              <a:defRPr sz="7085"/>
            </a:lvl7pPr>
            <a:lvl8pPr marL="11339830" indent="0">
              <a:buNone/>
              <a:defRPr sz="7085"/>
            </a:lvl8pPr>
            <a:lvl9pPr marL="12959715" indent="0">
              <a:buNone/>
              <a:defRPr sz="7085"/>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2231671" y="12960191"/>
            <a:ext cx="10449614" cy="24010358"/>
          </a:xfrm>
        </p:spPr>
        <p:txBody>
          <a:bodyPr/>
          <a:lstStyle>
            <a:lvl1pPr marL="0" indent="0">
              <a:buNone/>
              <a:defRPr sz="5670"/>
            </a:lvl1pPr>
            <a:lvl2pPr marL="1619885" indent="0">
              <a:buNone/>
              <a:defRPr sz="4960"/>
            </a:lvl2pPr>
            <a:lvl3pPr marL="3239770" indent="0">
              <a:buNone/>
              <a:defRPr sz="4250"/>
            </a:lvl3pPr>
            <a:lvl4pPr marL="4859655" indent="0">
              <a:buNone/>
              <a:defRPr sz="3545"/>
            </a:lvl4pPr>
            <a:lvl5pPr marL="6479540" indent="0">
              <a:buNone/>
              <a:defRPr sz="3545"/>
            </a:lvl5pPr>
            <a:lvl6pPr marL="8100060" indent="0">
              <a:buNone/>
              <a:defRPr sz="3545"/>
            </a:lvl6pPr>
            <a:lvl7pPr marL="9719945" indent="0">
              <a:buNone/>
              <a:defRPr sz="3545"/>
            </a:lvl7pPr>
            <a:lvl8pPr marL="11339830" indent="0">
              <a:buNone/>
              <a:defRPr sz="3545"/>
            </a:lvl8pPr>
            <a:lvl9pPr marL="12959715" indent="0">
              <a:buNone/>
              <a:defRPr sz="354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4DC0F77-2202-8644-A2FD-9DA910B37367}" type="datetimeFigureOut">
              <a:rPr lang="es-ES_tradnl" smtClean="0"/>
              <a:t>08/11/2023</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59B257B-7046-274E-B033-FDC11AC47D5A}" type="slidenum">
              <a:rPr lang="es-ES_tradnl" smtClean="0"/>
              <a:t>‹#›</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0">
                <a:solidFill>
                  <a:schemeClr val="tx1">
                    <a:tint val="75000"/>
                  </a:schemeClr>
                </a:solidFill>
              </a:defRPr>
            </a:lvl1pPr>
          </a:lstStyle>
          <a:p>
            <a:fld id="{E4DC0F77-2202-8644-A2FD-9DA910B37367}" type="datetimeFigureOut">
              <a:rPr lang="es-ES_tradnl" smtClean="0"/>
              <a:t>08/11/2023</a:t>
            </a:fld>
            <a:endParaRPr lang="es-ES_tradnl"/>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0">
                <a:solidFill>
                  <a:schemeClr val="tx1">
                    <a:tint val="75000"/>
                  </a:schemeClr>
                </a:solidFill>
              </a:defRPr>
            </a:lvl1pPr>
          </a:lstStyle>
          <a:p>
            <a:fld id="{C59B257B-7046-274E-B033-FDC11AC47D5A}" type="slidenum">
              <a:rPr lang="es-ES_tradnl" smtClean="0"/>
              <a:t>‹#›</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239770"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10260" indent="-810260" algn="l" defTabSz="3239770" rtl="0" eaLnBrk="1" latinLnBrk="0" hangingPunct="1">
        <a:lnSpc>
          <a:spcPct val="90000"/>
        </a:lnSpc>
        <a:spcBef>
          <a:spcPts val="3545"/>
        </a:spcBef>
        <a:buFont typeface="Arial" panose="020B0604020202020204" pitchFamily="34" charset="0"/>
        <a:buChar char="•"/>
        <a:defRPr sz="9920" kern="1200">
          <a:solidFill>
            <a:schemeClr val="tx1"/>
          </a:solidFill>
          <a:latin typeface="+mn-lt"/>
          <a:ea typeface="+mn-ea"/>
          <a:cs typeface="+mn-cs"/>
        </a:defRPr>
      </a:lvl1pPr>
      <a:lvl2pPr marL="2430145" indent="-810260" algn="l" defTabSz="3239770" rtl="0" eaLnBrk="1" latinLnBrk="0" hangingPunct="1">
        <a:lnSpc>
          <a:spcPct val="90000"/>
        </a:lnSpc>
        <a:spcBef>
          <a:spcPts val="1770"/>
        </a:spcBef>
        <a:buFont typeface="Arial" panose="020B0604020202020204" pitchFamily="34" charset="0"/>
        <a:buChar char="•"/>
        <a:defRPr sz="8505" kern="1200">
          <a:solidFill>
            <a:schemeClr val="tx1"/>
          </a:solidFill>
          <a:latin typeface="+mn-lt"/>
          <a:ea typeface="+mn-ea"/>
          <a:cs typeface="+mn-cs"/>
        </a:defRPr>
      </a:lvl2pPr>
      <a:lvl3pPr marL="4050030" indent="-810260" algn="l" defTabSz="3239770" rtl="0" eaLnBrk="1" latinLnBrk="0" hangingPunct="1">
        <a:lnSpc>
          <a:spcPct val="90000"/>
        </a:lnSpc>
        <a:spcBef>
          <a:spcPts val="1770"/>
        </a:spcBef>
        <a:buFont typeface="Arial" panose="020B0604020202020204" pitchFamily="34" charset="0"/>
        <a:buChar char="•"/>
        <a:defRPr sz="7085" kern="1200">
          <a:solidFill>
            <a:schemeClr val="tx1"/>
          </a:solidFill>
          <a:latin typeface="+mn-lt"/>
          <a:ea typeface="+mn-ea"/>
          <a:cs typeface="+mn-cs"/>
        </a:defRPr>
      </a:lvl3pPr>
      <a:lvl4pPr marL="566991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4pPr>
      <a:lvl5pPr marL="728980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5pPr>
      <a:lvl6pPr marL="890968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6pPr>
      <a:lvl7pPr marL="1052957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7pPr>
      <a:lvl8pPr marL="1214945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8pPr>
      <a:lvl9pPr marL="1376934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9pPr>
    </p:bodyStyle>
    <p:otherStyle>
      <a:defPPr>
        <a:defRPr lang="en-US"/>
      </a:defPPr>
      <a:lvl1pPr marL="0" algn="l" defTabSz="3239770" rtl="0" eaLnBrk="1" latinLnBrk="0" hangingPunct="1">
        <a:defRPr sz="6380" kern="1200">
          <a:solidFill>
            <a:schemeClr val="tx1"/>
          </a:solidFill>
          <a:latin typeface="+mn-lt"/>
          <a:ea typeface="+mn-ea"/>
          <a:cs typeface="+mn-cs"/>
        </a:defRPr>
      </a:lvl1pPr>
      <a:lvl2pPr marL="1619885" algn="l" defTabSz="3239770" rtl="0" eaLnBrk="1" latinLnBrk="0" hangingPunct="1">
        <a:defRPr sz="6380" kern="1200">
          <a:solidFill>
            <a:schemeClr val="tx1"/>
          </a:solidFill>
          <a:latin typeface="+mn-lt"/>
          <a:ea typeface="+mn-ea"/>
          <a:cs typeface="+mn-cs"/>
        </a:defRPr>
      </a:lvl2pPr>
      <a:lvl3pPr marL="3239770" algn="l" defTabSz="3239770" rtl="0" eaLnBrk="1" latinLnBrk="0" hangingPunct="1">
        <a:defRPr sz="6380" kern="1200">
          <a:solidFill>
            <a:schemeClr val="tx1"/>
          </a:solidFill>
          <a:latin typeface="+mn-lt"/>
          <a:ea typeface="+mn-ea"/>
          <a:cs typeface="+mn-cs"/>
        </a:defRPr>
      </a:lvl3pPr>
      <a:lvl4pPr marL="4859655" algn="l" defTabSz="3239770" rtl="0" eaLnBrk="1" latinLnBrk="0" hangingPunct="1">
        <a:defRPr sz="6380" kern="1200">
          <a:solidFill>
            <a:schemeClr val="tx1"/>
          </a:solidFill>
          <a:latin typeface="+mn-lt"/>
          <a:ea typeface="+mn-ea"/>
          <a:cs typeface="+mn-cs"/>
        </a:defRPr>
      </a:lvl4pPr>
      <a:lvl5pPr marL="6479540" algn="l" defTabSz="3239770" rtl="0" eaLnBrk="1" latinLnBrk="0" hangingPunct="1">
        <a:defRPr sz="6380" kern="1200">
          <a:solidFill>
            <a:schemeClr val="tx1"/>
          </a:solidFill>
          <a:latin typeface="+mn-lt"/>
          <a:ea typeface="+mn-ea"/>
          <a:cs typeface="+mn-cs"/>
        </a:defRPr>
      </a:lvl5pPr>
      <a:lvl6pPr marL="8100060" algn="l" defTabSz="3239770" rtl="0" eaLnBrk="1" latinLnBrk="0" hangingPunct="1">
        <a:defRPr sz="6380" kern="1200">
          <a:solidFill>
            <a:schemeClr val="tx1"/>
          </a:solidFill>
          <a:latin typeface="+mn-lt"/>
          <a:ea typeface="+mn-ea"/>
          <a:cs typeface="+mn-cs"/>
        </a:defRPr>
      </a:lvl6pPr>
      <a:lvl7pPr marL="9719945" algn="l" defTabSz="3239770" rtl="0" eaLnBrk="1" latinLnBrk="0" hangingPunct="1">
        <a:defRPr sz="6380" kern="1200">
          <a:solidFill>
            <a:schemeClr val="tx1"/>
          </a:solidFill>
          <a:latin typeface="+mn-lt"/>
          <a:ea typeface="+mn-ea"/>
          <a:cs typeface="+mn-cs"/>
        </a:defRPr>
      </a:lvl7pPr>
      <a:lvl8pPr marL="11339830" algn="l" defTabSz="3239770" rtl="0" eaLnBrk="1" latinLnBrk="0" hangingPunct="1">
        <a:defRPr sz="6380" kern="1200">
          <a:solidFill>
            <a:schemeClr val="tx1"/>
          </a:solidFill>
          <a:latin typeface="+mn-lt"/>
          <a:ea typeface="+mn-ea"/>
          <a:cs typeface="+mn-cs"/>
        </a:defRPr>
      </a:lvl8pPr>
      <a:lvl9pPr marL="12959715" algn="l" defTabSz="3239770" rtl="0" eaLnBrk="1" latinLnBrk="0" hangingPunct="1">
        <a:defRPr sz="6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1.bin"/><Relationship Id="rId18" Type="http://schemas.openxmlformats.org/officeDocument/2006/relationships/image" Target="../media/image3.emf"/><Relationship Id="rId3" Type="http://schemas.openxmlformats.org/officeDocument/2006/relationships/notesSlide" Target="../notesSlides/notesSlide1.xml"/><Relationship Id="rId21" Type="http://schemas.openxmlformats.org/officeDocument/2006/relationships/image" Target="../media/image15.jp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oleObject" Target="../embeddings/oleObject3.bin"/><Relationship Id="rId2" Type="http://schemas.openxmlformats.org/officeDocument/2006/relationships/slideLayout" Target="../slideLayouts/slideLayout1.xml"/><Relationship Id="rId16" Type="http://schemas.openxmlformats.org/officeDocument/2006/relationships/image" Target="../media/image2.emf"/><Relationship Id="rId20" Type="http://schemas.openxmlformats.org/officeDocument/2006/relationships/image" Target="../media/image14.jpg"/><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oleObject" Target="../embeddings/oleObject2.bin"/><Relationship Id="rId10" Type="http://schemas.openxmlformats.org/officeDocument/2006/relationships/image" Target="../media/image10.png"/><Relationship Id="rId19" Type="http://schemas.openxmlformats.org/officeDocument/2006/relationships/image" Target="../media/image13.jpe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emf"/><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descr="Gráfico, Gráfico de barras&#10;&#10;Descripción generada automáticamente">
            <a:extLst>
              <a:ext uri="{FF2B5EF4-FFF2-40B4-BE49-F238E27FC236}">
                <a16:creationId xmlns:a16="http://schemas.microsoft.com/office/drawing/2014/main" id="{4C29AAF0-C845-B421-7F4C-EA1E76032B10}"/>
              </a:ext>
            </a:extLst>
          </p:cNvPr>
          <p:cNvPicPr>
            <a:picLocks noChangeAspect="1"/>
          </p:cNvPicPr>
          <p:nvPr/>
        </p:nvPicPr>
        <p:blipFill>
          <a:blip r:embed="rId4"/>
          <a:stretch>
            <a:fillRect/>
          </a:stretch>
        </p:blipFill>
        <p:spPr>
          <a:xfrm>
            <a:off x="24027953" y="25275177"/>
            <a:ext cx="7496886" cy="4792654"/>
          </a:xfrm>
          <a:prstGeom prst="rect">
            <a:avLst/>
          </a:prstGeom>
        </p:spPr>
      </p:pic>
      <p:sp>
        <p:nvSpPr>
          <p:cNvPr id="123" name="Rectángulo redondeado 45">
            <a:extLst>
              <a:ext uri="{FF2B5EF4-FFF2-40B4-BE49-F238E27FC236}">
                <a16:creationId xmlns:a16="http://schemas.microsoft.com/office/drawing/2014/main" id="{EA41FBE2-D6E1-795D-0B10-EF084F16D8B0}"/>
              </a:ext>
            </a:extLst>
          </p:cNvPr>
          <p:cNvSpPr/>
          <p:nvPr/>
        </p:nvSpPr>
        <p:spPr>
          <a:xfrm>
            <a:off x="199001" y="237063"/>
            <a:ext cx="31952991" cy="3145205"/>
          </a:xfrm>
          <a:prstGeom prst="roundRect">
            <a:avLst/>
          </a:prstGeom>
          <a:solidFill>
            <a:schemeClr val="bg2">
              <a:lumMod val="50000"/>
              <a:alpha val="10196"/>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1F1F1"/>
              </a:solidFill>
            </a:endParaRPr>
          </a:p>
        </p:txBody>
      </p:sp>
      <p:sp>
        <p:nvSpPr>
          <p:cNvPr id="5" name="CuadroTexto 4"/>
          <p:cNvSpPr txBox="1"/>
          <p:nvPr/>
        </p:nvSpPr>
        <p:spPr>
          <a:xfrm>
            <a:off x="5725218" y="332574"/>
            <a:ext cx="20826947" cy="2862322"/>
          </a:xfrm>
          <a:prstGeom prst="rect">
            <a:avLst/>
          </a:prstGeom>
          <a:noFill/>
        </p:spPr>
        <p:txBody>
          <a:bodyPr wrap="square" rtlCol="0">
            <a:spAutoFit/>
          </a:bodyPr>
          <a:lstStyle/>
          <a:p>
            <a:pPr algn="ctr"/>
            <a:r>
              <a:rPr lang="en-US" sz="6000" b="1" dirty="0">
                <a:solidFill>
                  <a:srgbClr val="009999"/>
                </a:solidFill>
                <a:ea typeface="Arial Unicode MS" panose="020B0604020202020204" pitchFamily="34" charset="-128"/>
                <a:cs typeface="Aharoni" panose="020B0604020202020204" pitchFamily="2" charset="-79"/>
              </a:rPr>
              <a:t>A new indication for soluble epoxide hydrolase inhibitors:</a:t>
            </a:r>
          </a:p>
          <a:p>
            <a:pPr algn="ctr"/>
            <a:r>
              <a:rPr lang="en-US" sz="6000" dirty="0">
                <a:solidFill>
                  <a:srgbClr val="009999"/>
                </a:solidFill>
                <a:ea typeface="Arial Unicode MS" panose="020B0604020202020204" pitchFamily="34" charset="-128"/>
                <a:cs typeface="Aharoni" panose="020B0604020202020204" pitchFamily="2" charset="-79"/>
              </a:rPr>
              <a:t>Design, synthesis and </a:t>
            </a:r>
            <a:r>
              <a:rPr lang="en-US" sz="6000" i="1" dirty="0">
                <a:solidFill>
                  <a:srgbClr val="009999"/>
                </a:solidFill>
                <a:ea typeface="Arial Unicode MS" panose="020B0604020202020204" pitchFamily="34" charset="-128"/>
                <a:cs typeface="Aharoni" panose="020B0604020202020204" pitchFamily="2" charset="-79"/>
              </a:rPr>
              <a:t>in vivo</a:t>
            </a:r>
            <a:r>
              <a:rPr lang="en-US" sz="6000" dirty="0">
                <a:solidFill>
                  <a:srgbClr val="009999"/>
                </a:solidFill>
                <a:ea typeface="Arial Unicode MS" panose="020B0604020202020204" pitchFamily="34" charset="-128"/>
                <a:cs typeface="Aharoni" panose="020B0604020202020204" pitchFamily="2" charset="-79"/>
              </a:rPr>
              <a:t> evaluation of novel </a:t>
            </a:r>
            <a:r>
              <a:rPr lang="en-US" sz="6000" dirty="0" err="1">
                <a:solidFill>
                  <a:srgbClr val="009999"/>
                </a:solidFill>
                <a:ea typeface="Arial Unicode MS" panose="020B0604020202020204" pitchFamily="34" charset="-128"/>
                <a:cs typeface="Aharoni" panose="020B0604020202020204" pitchFamily="2" charset="-79"/>
              </a:rPr>
              <a:t>ureas</a:t>
            </a:r>
            <a:r>
              <a:rPr lang="en-US" sz="6000" dirty="0">
                <a:solidFill>
                  <a:srgbClr val="009999"/>
                </a:solidFill>
                <a:ea typeface="Arial Unicode MS" panose="020B0604020202020204" pitchFamily="34" charset="-128"/>
                <a:cs typeface="Aharoni" panose="020B0604020202020204" pitchFamily="2" charset="-79"/>
              </a:rPr>
              <a:t> in a murine model of chemotherapy-induced neuropathic pain</a:t>
            </a:r>
          </a:p>
        </p:txBody>
      </p:sp>
      <p:sp>
        <p:nvSpPr>
          <p:cNvPr id="12" name="Rectángulo 11"/>
          <p:cNvSpPr/>
          <p:nvPr/>
        </p:nvSpPr>
        <p:spPr>
          <a:xfrm>
            <a:off x="273217" y="3474979"/>
            <a:ext cx="31768849" cy="1077218"/>
          </a:xfrm>
          <a:prstGeom prst="rect">
            <a:avLst/>
          </a:prstGeom>
        </p:spPr>
        <p:txBody>
          <a:bodyPr wrap="square">
            <a:spAutoFit/>
          </a:bodyPr>
          <a:lstStyle/>
          <a:p>
            <a:pPr algn="ctr">
              <a:spcBef>
                <a:spcPts val="1200"/>
              </a:spcBef>
              <a:spcAft>
                <a:spcPts val="0"/>
              </a:spcAft>
            </a:pPr>
            <a:r>
              <a:rPr lang="es-ES" sz="32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Sandra Codony</a:t>
            </a:r>
            <a:r>
              <a:rPr lang="es-ES" sz="3200" u="sng"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s-E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Beatrice Jora</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s-E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Miriam Santos-Caballero</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s-E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Andreea L. Turcu</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s-E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Carla Calvó-Tusell</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es-E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S"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Christophe</a:t>
            </a:r>
            <a:r>
              <a:rPr lang="es-E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Morisseau</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s-E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 Isabel Loza</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r>
              <a:rPr lang="es-E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José M. Brea</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a:t>
            </a:r>
            <a:r>
              <a:rPr lang="es-E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Clara Bartra</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es-E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Coral Sanfeliu</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es-E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Belén Pérez</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a:t>
            </a:r>
            <a:r>
              <a:rPr lang="es-E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S" sz="3200" dirty="0">
                <a:effectLst/>
                <a:latin typeface="Arial" panose="020B0604020202020204" pitchFamily="34" charset="0"/>
                <a:ea typeface="Calibri" panose="020F0502020204030204" pitchFamily="34" charset="0"/>
                <a:cs typeface="Arial" panose="020B0604020202020204" pitchFamily="34" charset="0"/>
              </a:rPr>
              <a:t>Christian Griñán-Ferré</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r>
              <a:rPr lang="es-ES" sz="3200" dirty="0">
                <a:effectLst/>
                <a:latin typeface="Arial" panose="020B0604020202020204" pitchFamily="34" charset="0"/>
                <a:ea typeface="Calibri" panose="020F0502020204030204" pitchFamily="34" charset="0"/>
                <a:cs typeface="Arial" panose="020B0604020202020204" pitchFamily="34" charset="0"/>
              </a:rPr>
              <a:t>, Mercè Pallàs</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a:t>
            </a:r>
            <a:r>
              <a:rPr lang="es-ES" sz="3200" dirty="0">
                <a:effectLst/>
                <a:latin typeface="Arial" panose="020B0604020202020204" pitchFamily="34" charset="0"/>
                <a:ea typeface="Calibri" panose="020F0502020204030204" pitchFamily="34" charset="0"/>
                <a:cs typeface="Arial" panose="020B0604020202020204" pitchFamily="34" charset="0"/>
              </a:rPr>
              <a:t>, Bruce D. Hammock</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s-ES" sz="3200" dirty="0">
                <a:effectLst/>
                <a:latin typeface="Arial" panose="020B0604020202020204" pitchFamily="34" charset="0"/>
                <a:ea typeface="Calibri" panose="020F0502020204030204" pitchFamily="34" charset="0"/>
                <a:cs typeface="Arial" panose="020B0604020202020204" pitchFamily="34" charset="0"/>
              </a:rPr>
              <a:t>, Sílvia Osuna</a:t>
            </a:r>
            <a:r>
              <a:rPr lang="es-ES" sz="3200" baseline="30000" dirty="0">
                <a:effectLst/>
                <a:latin typeface="Arial" panose="020B0604020202020204" pitchFamily="34" charset="0"/>
                <a:ea typeface="Calibri" panose="020F0502020204030204" pitchFamily="34" charset="0"/>
                <a:cs typeface="Arial" panose="020B0604020202020204" pitchFamily="34" charset="0"/>
              </a:rPr>
              <a:t>3,9</a:t>
            </a:r>
            <a:r>
              <a:rPr lang="es-ES" sz="3200" dirty="0">
                <a:effectLst/>
                <a:latin typeface="Arial" panose="020B0604020202020204" pitchFamily="34" charset="0"/>
                <a:ea typeface="Calibri" panose="020F0502020204030204" pitchFamily="34" charset="0"/>
                <a:cs typeface="Arial" panose="020B0604020202020204" pitchFamily="34" charset="0"/>
              </a:rPr>
              <a:t>, Ferran Feixas</a:t>
            </a:r>
            <a:r>
              <a:rPr lang="es-ES" sz="3200" baseline="30000" dirty="0">
                <a:effectLst/>
                <a:latin typeface="Arial" panose="020B0604020202020204" pitchFamily="34" charset="0"/>
                <a:ea typeface="Calibri" panose="020F0502020204030204" pitchFamily="34" charset="0"/>
                <a:cs typeface="Arial" panose="020B0604020202020204" pitchFamily="34" charset="0"/>
              </a:rPr>
              <a:t>3</a:t>
            </a:r>
            <a:r>
              <a:rPr lang="es-ES" sz="3200" dirty="0">
                <a:effectLst/>
                <a:latin typeface="Arial" panose="020B0604020202020204" pitchFamily="34" charset="0"/>
                <a:ea typeface="Calibri" panose="020F0502020204030204" pitchFamily="34" charset="0"/>
                <a:cs typeface="Arial" panose="020B0604020202020204" pitchFamily="34" charset="0"/>
              </a:rPr>
              <a:t>, Enrique J. Cobos</a:t>
            </a:r>
            <a:r>
              <a:rPr lang="es-E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es-ES" sz="3200" dirty="0">
                <a:solidFill>
                  <a:srgbClr val="000000"/>
                </a:solidFill>
                <a:latin typeface="Arial" panose="020B0604020202020204" pitchFamily="34" charset="0"/>
                <a:ea typeface="Calibri" panose="020F0502020204030204" pitchFamily="34" charset="0"/>
                <a:cs typeface="Arial" panose="020B0604020202020204" pitchFamily="34" charset="0"/>
              </a:rPr>
              <a:t>Santiago Vázquez</a:t>
            </a:r>
            <a:r>
              <a:rPr lang="es-ES" sz="32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1</a:t>
            </a:r>
            <a:endParaRPr lang="es-ES" sz="3200" baseline="30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6" name="Rectángulo redondeado 45"/>
          <p:cNvSpPr/>
          <p:nvPr/>
        </p:nvSpPr>
        <p:spPr>
          <a:xfrm>
            <a:off x="199001" y="3873812"/>
            <a:ext cx="31952991" cy="3304176"/>
          </a:xfrm>
          <a:prstGeom prst="round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QuadreDeText 6">
            <a:extLst>
              <a:ext uri="{FF2B5EF4-FFF2-40B4-BE49-F238E27FC236}">
                <a16:creationId xmlns:a16="http://schemas.microsoft.com/office/drawing/2014/main" id="{91479964-61B0-4003-BB15-461F196C85A5}"/>
              </a:ext>
            </a:extLst>
          </p:cNvPr>
          <p:cNvSpPr txBox="1"/>
          <p:nvPr/>
        </p:nvSpPr>
        <p:spPr>
          <a:xfrm>
            <a:off x="399697" y="4551458"/>
            <a:ext cx="31535901" cy="2195216"/>
          </a:xfrm>
          <a:prstGeom prst="rect">
            <a:avLst/>
          </a:prstGeom>
          <a:noFill/>
        </p:spPr>
        <p:txBody>
          <a:bodyPr wrap="square" rtlCol="0">
            <a:spAutoFit/>
          </a:bodyPr>
          <a:lstStyle/>
          <a:p>
            <a:pPr algn="ctr">
              <a:lnSpc>
                <a:spcPct val="115000"/>
              </a:lnSpc>
              <a:spcBef>
                <a:spcPts val="1200"/>
              </a:spcBef>
            </a:pPr>
            <a:r>
              <a:rPr lang="es-ES" sz="2000" baseline="30000" dirty="0">
                <a:solidFill>
                  <a:srgbClr val="5B616B"/>
                </a:solidFill>
                <a:effectLst/>
                <a:latin typeface="Calibri" panose="020F0502020204030204" pitchFamily="34" charset="0"/>
                <a:ea typeface="Times New Roman" panose="02020603050405020304" pitchFamily="18" charset="0"/>
              </a:rPr>
              <a:t>1</a:t>
            </a:r>
            <a:r>
              <a:rPr lang="es-ES" sz="2000" dirty="0">
                <a:solidFill>
                  <a:srgbClr val="212121"/>
                </a:solidFill>
                <a:effectLst/>
                <a:latin typeface="Calibri" panose="020F0502020204030204" pitchFamily="34" charset="0"/>
                <a:ea typeface="Times New Roman" panose="02020603050405020304" pitchFamily="18" charset="0"/>
              </a:rPr>
              <a:t>Laboratori de Química </a:t>
            </a:r>
            <a:r>
              <a:rPr lang="es-ES" sz="2000" dirty="0" err="1">
                <a:solidFill>
                  <a:srgbClr val="212121"/>
                </a:solidFill>
                <a:effectLst/>
                <a:latin typeface="Calibri" panose="020F0502020204030204" pitchFamily="34" charset="0"/>
                <a:ea typeface="Times New Roman" panose="02020603050405020304" pitchFamily="18" charset="0"/>
              </a:rPr>
              <a:t>Farmacèutica</a:t>
            </a:r>
            <a:r>
              <a:rPr lang="es-ES" sz="2000" dirty="0">
                <a:solidFill>
                  <a:srgbClr val="212121"/>
                </a:solidFill>
                <a:effectLst/>
                <a:latin typeface="Calibri" panose="020F0502020204030204" pitchFamily="34" charset="0"/>
                <a:ea typeface="Times New Roman" panose="02020603050405020304" pitchFamily="18" charset="0"/>
              </a:rPr>
              <a:t> (</a:t>
            </a:r>
            <a:r>
              <a:rPr lang="es-ES" sz="2000" dirty="0" err="1">
                <a:solidFill>
                  <a:srgbClr val="212121"/>
                </a:solidFill>
                <a:effectLst/>
                <a:latin typeface="Calibri" panose="020F0502020204030204" pitchFamily="34" charset="0"/>
                <a:ea typeface="Times New Roman" panose="02020603050405020304" pitchFamily="18" charset="0"/>
              </a:rPr>
              <a:t>Unitat</a:t>
            </a:r>
            <a:r>
              <a:rPr lang="es-ES" sz="2000" dirty="0">
                <a:solidFill>
                  <a:srgbClr val="212121"/>
                </a:solidFill>
                <a:effectLst/>
                <a:latin typeface="Calibri" panose="020F0502020204030204" pitchFamily="34" charset="0"/>
                <a:ea typeface="Times New Roman" panose="02020603050405020304" pitchFamily="18" charset="0"/>
              </a:rPr>
              <a:t> </a:t>
            </a:r>
            <a:r>
              <a:rPr lang="es-ES" sz="2000" dirty="0" err="1">
                <a:solidFill>
                  <a:srgbClr val="212121"/>
                </a:solidFill>
                <a:effectLst/>
                <a:latin typeface="Calibri" panose="020F0502020204030204" pitchFamily="34" charset="0"/>
                <a:ea typeface="Times New Roman" panose="02020603050405020304" pitchFamily="18" charset="0"/>
              </a:rPr>
              <a:t>Associada</a:t>
            </a:r>
            <a:r>
              <a:rPr lang="es-ES" sz="2000" dirty="0">
                <a:solidFill>
                  <a:srgbClr val="212121"/>
                </a:solidFill>
                <a:effectLst/>
                <a:latin typeface="Calibri" panose="020F0502020204030204" pitchFamily="34" charset="0"/>
                <a:ea typeface="Times New Roman" panose="02020603050405020304" pitchFamily="18" charset="0"/>
              </a:rPr>
              <a:t> al CSIC), </a:t>
            </a:r>
            <a:r>
              <a:rPr lang="es-ES" sz="2000" dirty="0" err="1">
                <a:solidFill>
                  <a:srgbClr val="212121"/>
                </a:solidFill>
                <a:effectLst/>
                <a:latin typeface="Calibri" panose="020F0502020204030204" pitchFamily="34" charset="0"/>
                <a:ea typeface="Times New Roman" panose="02020603050405020304" pitchFamily="18" charset="0"/>
              </a:rPr>
              <a:t>Facultat</a:t>
            </a:r>
            <a:r>
              <a:rPr lang="es-ES" sz="2000" dirty="0">
                <a:solidFill>
                  <a:srgbClr val="212121"/>
                </a:solidFill>
                <a:effectLst/>
                <a:latin typeface="Calibri" panose="020F0502020204030204" pitchFamily="34" charset="0"/>
                <a:ea typeface="Times New Roman" panose="02020603050405020304" pitchFamily="18" charset="0"/>
              </a:rPr>
              <a:t> de </a:t>
            </a:r>
            <a:r>
              <a:rPr lang="es-ES" sz="2000" dirty="0" err="1">
                <a:solidFill>
                  <a:srgbClr val="212121"/>
                </a:solidFill>
                <a:effectLst/>
                <a:latin typeface="Calibri" panose="020F0502020204030204" pitchFamily="34" charset="0"/>
                <a:ea typeface="Times New Roman" panose="02020603050405020304" pitchFamily="18" charset="0"/>
              </a:rPr>
              <a:t>Farmàcia</a:t>
            </a:r>
            <a:r>
              <a:rPr lang="es-ES" sz="2000" dirty="0">
                <a:solidFill>
                  <a:srgbClr val="212121"/>
                </a:solidFill>
                <a:effectLst/>
                <a:latin typeface="Calibri" panose="020F0502020204030204" pitchFamily="34" charset="0"/>
                <a:ea typeface="Times New Roman" panose="02020603050405020304" pitchFamily="18" charset="0"/>
              </a:rPr>
              <a:t> i </a:t>
            </a:r>
            <a:r>
              <a:rPr lang="es-ES" sz="2000" dirty="0" err="1">
                <a:solidFill>
                  <a:srgbClr val="212121"/>
                </a:solidFill>
                <a:effectLst/>
                <a:latin typeface="Calibri" panose="020F0502020204030204" pitchFamily="34" charset="0"/>
                <a:ea typeface="Times New Roman" panose="02020603050405020304" pitchFamily="18" charset="0"/>
              </a:rPr>
              <a:t>Ciències</a:t>
            </a:r>
            <a:r>
              <a:rPr lang="es-ES" sz="2000" dirty="0">
                <a:solidFill>
                  <a:srgbClr val="212121"/>
                </a:solidFill>
                <a:effectLst/>
                <a:latin typeface="Calibri" panose="020F0502020204030204" pitchFamily="34" charset="0"/>
                <a:ea typeface="Times New Roman" panose="02020603050405020304" pitchFamily="18" charset="0"/>
              </a:rPr>
              <a:t> de </a:t>
            </a:r>
            <a:r>
              <a:rPr lang="es-ES" sz="2000" dirty="0" err="1">
                <a:solidFill>
                  <a:srgbClr val="212121"/>
                </a:solidFill>
                <a:effectLst/>
                <a:latin typeface="Calibri" panose="020F0502020204030204" pitchFamily="34" charset="0"/>
                <a:ea typeface="Times New Roman" panose="02020603050405020304" pitchFamily="18" charset="0"/>
              </a:rPr>
              <a:t>l'Alimentació</a:t>
            </a:r>
            <a:r>
              <a:rPr lang="es-ES" sz="2000" dirty="0">
                <a:solidFill>
                  <a:srgbClr val="212121"/>
                </a:solidFill>
                <a:effectLst/>
                <a:latin typeface="Calibri" panose="020F0502020204030204" pitchFamily="34" charset="0"/>
                <a:ea typeface="Times New Roman" panose="02020603050405020304" pitchFamily="18" charset="0"/>
              </a:rPr>
              <a:t> i </a:t>
            </a:r>
            <a:r>
              <a:rPr lang="es-ES" sz="2000" dirty="0" err="1">
                <a:solidFill>
                  <a:srgbClr val="212121"/>
                </a:solidFill>
                <a:effectLst/>
                <a:latin typeface="Calibri" panose="020F0502020204030204" pitchFamily="34" charset="0"/>
                <a:ea typeface="Times New Roman" panose="02020603050405020304" pitchFamily="18" charset="0"/>
              </a:rPr>
              <a:t>Institut</a:t>
            </a:r>
            <a:r>
              <a:rPr lang="es-ES" sz="2000" dirty="0">
                <a:solidFill>
                  <a:srgbClr val="212121"/>
                </a:solidFill>
                <a:effectLst/>
                <a:latin typeface="Calibri" panose="020F0502020204030204" pitchFamily="34" charset="0"/>
                <a:ea typeface="Times New Roman" panose="02020603050405020304" pitchFamily="18" charset="0"/>
              </a:rPr>
              <a:t> de Biomedicina (IBUB), </a:t>
            </a:r>
            <a:r>
              <a:rPr lang="es-ES" sz="2000" dirty="0" err="1">
                <a:solidFill>
                  <a:srgbClr val="212121"/>
                </a:solidFill>
                <a:effectLst/>
                <a:latin typeface="Calibri" panose="020F0502020204030204" pitchFamily="34" charset="0"/>
                <a:ea typeface="Times New Roman" panose="02020603050405020304" pitchFamily="18" charset="0"/>
              </a:rPr>
              <a:t>Universitat</a:t>
            </a:r>
            <a:r>
              <a:rPr lang="es-ES" sz="2000" dirty="0">
                <a:solidFill>
                  <a:srgbClr val="212121"/>
                </a:solidFill>
                <a:effectLst/>
                <a:latin typeface="Calibri" panose="020F0502020204030204" pitchFamily="34" charset="0"/>
                <a:ea typeface="Times New Roman" panose="02020603050405020304" pitchFamily="18" charset="0"/>
              </a:rPr>
              <a:t> de Barcelona, Av. </a:t>
            </a:r>
            <a:r>
              <a:rPr lang="en-GB" sz="2000" dirty="0">
                <a:solidFill>
                  <a:srgbClr val="212121"/>
                </a:solidFill>
                <a:effectLst/>
                <a:latin typeface="Calibri" panose="020F0502020204030204" pitchFamily="34" charset="0"/>
                <a:ea typeface="Times New Roman" panose="02020603050405020304" pitchFamily="18" charset="0"/>
              </a:rPr>
              <a:t>Joan XXIII, 27-31, 08028 Barcelona, Spain. </a:t>
            </a:r>
            <a:r>
              <a:rPr lang="en-GB" sz="2000" baseline="30000" dirty="0">
                <a:effectLst/>
                <a:latin typeface="Calibri" panose="020F0502020204030204" pitchFamily="34" charset="0"/>
                <a:ea typeface="Calibri" panose="020F0502020204030204" pitchFamily="34" charset="0"/>
              </a:rPr>
              <a:t>2</a:t>
            </a:r>
            <a:r>
              <a:rPr lang="en-US" sz="2000" dirty="0">
                <a:solidFill>
                  <a:srgbClr val="212121"/>
                </a:solidFill>
                <a:effectLst/>
                <a:latin typeface="Calibri" panose="020F0502020204030204" pitchFamily="34" charset="0"/>
                <a:ea typeface="Calibri" panose="020F0502020204030204" pitchFamily="34" charset="0"/>
              </a:rPr>
              <a:t>Department of Pharmacology, </a:t>
            </a:r>
            <a:r>
              <a:rPr lang="en-GB" sz="2000" dirty="0">
                <a:effectLst/>
                <a:latin typeface="Calibri" panose="020F0502020204030204" pitchFamily="34" charset="0"/>
                <a:ea typeface="Calibri" panose="020F0502020204030204" pitchFamily="34" charset="0"/>
              </a:rPr>
              <a:t>Faculty of Medicine and Biomedical Research </a:t>
            </a:r>
            <a:r>
              <a:rPr lang="en-GB" sz="2000" dirty="0" err="1">
                <a:effectLst/>
                <a:latin typeface="Calibri" panose="020F0502020204030204" pitchFamily="34" charset="0"/>
                <a:ea typeface="Calibri" panose="020F0502020204030204" pitchFamily="34" charset="0"/>
              </a:rPr>
              <a:t>Center</a:t>
            </a:r>
            <a:r>
              <a:rPr lang="en-GB" sz="2000" dirty="0">
                <a:effectLst/>
                <a:latin typeface="Calibri" panose="020F0502020204030204" pitchFamily="34" charset="0"/>
                <a:ea typeface="Calibri" panose="020F0502020204030204" pitchFamily="34" charset="0"/>
              </a:rPr>
              <a:t> (Neurosciences Institute), University of Granada. </a:t>
            </a:r>
            <a:r>
              <a:rPr lang="es-ES" sz="2000" dirty="0" err="1">
                <a:effectLst/>
                <a:latin typeface="Calibri" panose="020F0502020204030204" pitchFamily="34" charset="0"/>
                <a:ea typeface="Calibri" panose="020F0502020204030204" pitchFamily="34" charset="0"/>
              </a:rPr>
              <a:t>Biosanitary</a:t>
            </a:r>
            <a:r>
              <a:rPr lang="es-ES" sz="2000" dirty="0">
                <a:effectLst/>
                <a:latin typeface="Calibri" panose="020F0502020204030204" pitchFamily="34" charset="0"/>
                <a:ea typeface="Calibri" panose="020F0502020204030204" pitchFamily="34" charset="0"/>
              </a:rPr>
              <a:t> </a:t>
            </a:r>
            <a:r>
              <a:rPr lang="es-ES" sz="2000" dirty="0" err="1">
                <a:effectLst/>
                <a:latin typeface="Calibri" panose="020F0502020204030204" pitchFamily="34" charset="0"/>
                <a:ea typeface="Calibri" panose="020F0502020204030204" pitchFamily="34" charset="0"/>
              </a:rPr>
              <a:t>Research</a:t>
            </a:r>
            <a:r>
              <a:rPr lang="es-ES" sz="2000" dirty="0">
                <a:effectLst/>
                <a:latin typeface="Calibri" panose="020F0502020204030204" pitchFamily="34" charset="0"/>
                <a:ea typeface="Calibri" panose="020F0502020204030204" pitchFamily="34" charset="0"/>
              </a:rPr>
              <a:t> </a:t>
            </a:r>
            <a:r>
              <a:rPr lang="es-ES" sz="2000" dirty="0" err="1">
                <a:effectLst/>
                <a:latin typeface="Calibri" panose="020F0502020204030204" pitchFamily="34" charset="0"/>
                <a:ea typeface="Calibri" panose="020F0502020204030204" pitchFamily="34" charset="0"/>
              </a:rPr>
              <a:t>Institute</a:t>
            </a:r>
            <a:r>
              <a:rPr lang="es-ES" sz="2000" dirty="0">
                <a:effectLst/>
                <a:latin typeface="Calibri" panose="020F0502020204030204" pitchFamily="34" charset="0"/>
                <a:ea typeface="Calibri" panose="020F0502020204030204" pitchFamily="34" charset="0"/>
              </a:rPr>
              <a:t> </a:t>
            </a:r>
            <a:r>
              <a:rPr lang="es-ES" sz="2000" dirty="0" err="1">
                <a:effectLst/>
                <a:latin typeface="Calibri" panose="020F0502020204030204" pitchFamily="34" charset="0"/>
                <a:ea typeface="Calibri" panose="020F0502020204030204" pitchFamily="34" charset="0"/>
              </a:rPr>
              <a:t>ibs.GRANADA</a:t>
            </a:r>
            <a:r>
              <a:rPr lang="es-ES" sz="2000" dirty="0">
                <a:effectLst/>
                <a:latin typeface="Calibri" panose="020F0502020204030204" pitchFamily="34" charset="0"/>
                <a:ea typeface="Calibri" panose="020F0502020204030204" pitchFamily="34" charset="0"/>
              </a:rPr>
              <a:t>,</a:t>
            </a:r>
            <a:r>
              <a:rPr lang="es-ES" sz="2000" dirty="0">
                <a:solidFill>
                  <a:srgbClr val="212121"/>
                </a:solidFill>
                <a:effectLst/>
                <a:latin typeface="Calibri" panose="020F0502020204030204" pitchFamily="34" charset="0"/>
                <a:ea typeface="Calibri" panose="020F0502020204030204" pitchFamily="34" charset="0"/>
              </a:rPr>
              <a:t> Avenida de la Investigación 11, 18016</a:t>
            </a:r>
            <a:r>
              <a:rPr lang="es-ES" sz="2000" dirty="0">
                <a:effectLst/>
                <a:latin typeface="Calibri" panose="020F0502020204030204" pitchFamily="34" charset="0"/>
                <a:ea typeface="Calibri" panose="020F0502020204030204" pitchFamily="34" charset="0"/>
              </a:rPr>
              <a:t>, Granada, </a:t>
            </a:r>
            <a:r>
              <a:rPr lang="es-ES" sz="2000" dirty="0" err="1">
                <a:effectLst/>
                <a:latin typeface="Calibri" panose="020F0502020204030204" pitchFamily="34" charset="0"/>
                <a:ea typeface="Calibri" panose="020F0502020204030204" pitchFamily="34" charset="0"/>
              </a:rPr>
              <a:t>Spain</a:t>
            </a:r>
            <a:r>
              <a:rPr lang="es-ES" sz="2000" dirty="0">
                <a:effectLst/>
                <a:latin typeface="Calibri" panose="020F0502020204030204" pitchFamily="34" charset="0"/>
                <a:ea typeface="Calibri" panose="020F0502020204030204" pitchFamily="34" charset="0"/>
              </a:rPr>
              <a:t>. </a:t>
            </a:r>
            <a:r>
              <a:rPr lang="es-ES" sz="2000" baseline="30000" dirty="0">
                <a:solidFill>
                  <a:srgbClr val="212121"/>
                </a:solidFill>
                <a:effectLst/>
                <a:latin typeface="Calibri" panose="020F0502020204030204" pitchFamily="34" charset="0"/>
                <a:ea typeface="Calibri" panose="020F0502020204030204" pitchFamily="34" charset="0"/>
              </a:rPr>
              <a:t>3</a:t>
            </a:r>
            <a:r>
              <a:rPr lang="es-ES" sz="2000" dirty="0">
                <a:effectLst/>
                <a:latin typeface="Calibri" panose="020F0502020204030204" pitchFamily="34" charset="0"/>
                <a:ea typeface="Calibri" panose="020F0502020204030204" pitchFamily="34" charset="0"/>
              </a:rPr>
              <a:t>CompBioLab </a:t>
            </a:r>
            <a:r>
              <a:rPr lang="es-ES" sz="2000" dirty="0" err="1">
                <a:effectLst/>
                <a:latin typeface="Calibri" panose="020F0502020204030204" pitchFamily="34" charset="0"/>
                <a:ea typeface="Calibri" panose="020F0502020204030204" pitchFamily="34" charset="0"/>
              </a:rPr>
              <a:t>Group</a:t>
            </a:r>
            <a:r>
              <a:rPr lang="es-ES" sz="2000" dirty="0">
                <a:effectLst/>
                <a:latin typeface="Calibri" panose="020F0502020204030204" pitchFamily="34" charset="0"/>
                <a:ea typeface="Calibri" panose="020F0502020204030204" pitchFamily="34" charset="0"/>
              </a:rPr>
              <a:t>, </a:t>
            </a:r>
            <a:r>
              <a:rPr lang="es-ES" sz="2000" dirty="0" err="1">
                <a:effectLst/>
                <a:latin typeface="Calibri" panose="020F0502020204030204" pitchFamily="34" charset="0"/>
                <a:ea typeface="Calibri" panose="020F0502020204030204" pitchFamily="34" charset="0"/>
              </a:rPr>
              <a:t>Departament</a:t>
            </a:r>
            <a:r>
              <a:rPr lang="es-ES" sz="2000" dirty="0">
                <a:effectLst/>
                <a:latin typeface="Calibri" panose="020F0502020204030204" pitchFamily="34" charset="0"/>
                <a:ea typeface="Calibri" panose="020F0502020204030204" pitchFamily="34" charset="0"/>
              </a:rPr>
              <a:t> de Química and </a:t>
            </a:r>
            <a:r>
              <a:rPr lang="es-ES" sz="2000" dirty="0" err="1">
                <a:effectLst/>
                <a:latin typeface="Calibri" panose="020F0502020204030204" pitchFamily="34" charset="0"/>
                <a:ea typeface="Calibri" panose="020F0502020204030204" pitchFamily="34" charset="0"/>
              </a:rPr>
              <a:t>Institut</a:t>
            </a:r>
            <a:r>
              <a:rPr lang="es-ES" sz="2000" dirty="0">
                <a:effectLst/>
                <a:latin typeface="Calibri" panose="020F0502020204030204" pitchFamily="34" charset="0"/>
                <a:ea typeface="Calibri" panose="020F0502020204030204" pitchFamily="34" charset="0"/>
              </a:rPr>
              <a:t> de Química Computacional i </a:t>
            </a:r>
            <a:r>
              <a:rPr lang="es-ES" sz="2000" dirty="0" err="1">
                <a:effectLst/>
                <a:latin typeface="Calibri" panose="020F0502020204030204" pitchFamily="34" charset="0"/>
                <a:ea typeface="Calibri" panose="020F0502020204030204" pitchFamily="34" charset="0"/>
              </a:rPr>
              <a:t>Catàlisi</a:t>
            </a:r>
            <a:r>
              <a:rPr lang="es-ES" sz="2000" dirty="0">
                <a:effectLst/>
                <a:latin typeface="Calibri" panose="020F0502020204030204" pitchFamily="34" charset="0"/>
                <a:ea typeface="Calibri" panose="020F0502020204030204" pitchFamily="34" charset="0"/>
              </a:rPr>
              <a:t> (IQCC), </a:t>
            </a:r>
            <a:r>
              <a:rPr lang="es-ES" sz="2000" dirty="0" err="1">
                <a:effectLst/>
                <a:latin typeface="Calibri" panose="020F0502020204030204" pitchFamily="34" charset="0"/>
                <a:ea typeface="Calibri" panose="020F0502020204030204" pitchFamily="34" charset="0"/>
              </a:rPr>
              <a:t>Universitat</a:t>
            </a:r>
            <a:r>
              <a:rPr lang="es-ES" sz="2000" dirty="0">
                <a:effectLst/>
                <a:latin typeface="Calibri" panose="020F0502020204030204" pitchFamily="34" charset="0"/>
                <a:ea typeface="Calibri" panose="020F0502020204030204" pitchFamily="34" charset="0"/>
              </a:rPr>
              <a:t> de Girona, C/ Maria </a:t>
            </a:r>
            <a:r>
              <a:rPr lang="es-ES" sz="2000" dirty="0" err="1">
                <a:effectLst/>
                <a:latin typeface="Calibri" panose="020F0502020204030204" pitchFamily="34" charset="0"/>
                <a:ea typeface="Calibri" panose="020F0502020204030204" pitchFamily="34" charset="0"/>
              </a:rPr>
              <a:t>Aurèlia</a:t>
            </a:r>
            <a:r>
              <a:rPr lang="es-ES" sz="2000" dirty="0">
                <a:effectLst/>
                <a:latin typeface="Calibri" panose="020F0502020204030204" pitchFamily="34" charset="0"/>
                <a:ea typeface="Calibri" panose="020F0502020204030204" pitchFamily="34" charset="0"/>
              </a:rPr>
              <a:t> Capmany 69, 17003 Girona, </a:t>
            </a:r>
            <a:r>
              <a:rPr lang="es-ES" sz="2000" dirty="0" err="1">
                <a:effectLst/>
                <a:latin typeface="Calibri" panose="020F0502020204030204" pitchFamily="34" charset="0"/>
                <a:ea typeface="Calibri" panose="020F0502020204030204" pitchFamily="34" charset="0"/>
              </a:rPr>
              <a:t>Spain</a:t>
            </a:r>
            <a:r>
              <a:rPr lang="es-ES" sz="2000" dirty="0">
                <a:effectLst/>
                <a:latin typeface="Calibri" panose="020F0502020204030204" pitchFamily="34" charset="0"/>
                <a:ea typeface="Calibri" panose="020F0502020204030204" pitchFamily="34" charset="0"/>
              </a:rPr>
              <a:t>.</a:t>
            </a:r>
            <a:r>
              <a:rPr lang="es-ES" sz="2000" baseline="30000" dirty="0">
                <a:solidFill>
                  <a:srgbClr val="212121"/>
                </a:solidFill>
                <a:effectLst/>
                <a:latin typeface="Calibri" panose="020F0502020204030204" pitchFamily="34" charset="0"/>
                <a:ea typeface="Calibri" panose="020F0502020204030204" pitchFamily="34" charset="0"/>
              </a:rPr>
              <a:t> </a:t>
            </a:r>
            <a:r>
              <a:rPr lang="en-GB" sz="2000" baseline="30000" dirty="0">
                <a:solidFill>
                  <a:srgbClr val="212121"/>
                </a:solidFill>
                <a:effectLst/>
                <a:latin typeface="Calibri" panose="020F0502020204030204" pitchFamily="34" charset="0"/>
                <a:ea typeface="Calibri" panose="020F0502020204030204" pitchFamily="34" charset="0"/>
              </a:rPr>
              <a:t>4</a:t>
            </a:r>
            <a:r>
              <a:rPr lang="en-US" sz="2000" dirty="0">
                <a:effectLst/>
                <a:latin typeface="Calibri" panose="020F0502020204030204" pitchFamily="34" charset="0"/>
                <a:ea typeface="Calibri" panose="020F0502020204030204" pitchFamily="34" charset="0"/>
              </a:rPr>
              <a:t>Department of Entomology and Nematology and Comprehensive Cancer Center, University of California, Davis, CA 95616, USA</a:t>
            </a:r>
            <a:r>
              <a:rPr lang="en-GB" sz="2000" dirty="0">
                <a:solidFill>
                  <a:srgbClr val="212121"/>
                </a:solidFill>
                <a:effectLst/>
                <a:latin typeface="Calibri" panose="020F0502020204030204" pitchFamily="34" charset="0"/>
                <a:ea typeface="Calibri" panose="020F0502020204030204" pitchFamily="34" charset="0"/>
              </a:rPr>
              <a:t>. </a:t>
            </a:r>
            <a:r>
              <a:rPr lang="en-GB" sz="2000" dirty="0">
                <a:effectLst/>
                <a:latin typeface="Calibri" panose="020F0502020204030204" pitchFamily="34" charset="0"/>
                <a:ea typeface="Calibri" panose="020F0502020204030204" pitchFamily="34" charset="0"/>
              </a:rPr>
              <a:t> </a:t>
            </a:r>
            <a:r>
              <a:rPr lang="es-ES" sz="2000" baseline="30000" dirty="0">
                <a:solidFill>
                  <a:srgbClr val="212121"/>
                </a:solidFill>
                <a:effectLst/>
                <a:latin typeface="Calibri" panose="020F0502020204030204" pitchFamily="34" charset="0"/>
                <a:ea typeface="Calibri" panose="020F0502020204030204" pitchFamily="34" charset="0"/>
              </a:rPr>
              <a:t>5</a:t>
            </a:r>
            <a:r>
              <a:rPr lang="es-ES" sz="2000" dirty="0">
                <a:solidFill>
                  <a:srgbClr val="212121"/>
                </a:solidFill>
                <a:effectLst/>
                <a:latin typeface="Calibri" panose="020F0502020204030204" pitchFamily="34" charset="0"/>
                <a:ea typeface="Calibri" panose="020F0502020204030204" pitchFamily="34" charset="0"/>
              </a:rPr>
              <a:t>Innopharma Screening </a:t>
            </a:r>
            <a:r>
              <a:rPr lang="es-ES" sz="2000" dirty="0" err="1">
                <a:solidFill>
                  <a:srgbClr val="212121"/>
                </a:solidFill>
                <a:effectLst/>
                <a:latin typeface="Calibri" panose="020F0502020204030204" pitchFamily="34" charset="0"/>
                <a:ea typeface="Calibri" panose="020F0502020204030204" pitchFamily="34" charset="0"/>
              </a:rPr>
              <a:t>Platform</a:t>
            </a:r>
            <a:r>
              <a:rPr lang="es-ES" sz="2000" dirty="0">
                <a:solidFill>
                  <a:srgbClr val="212121"/>
                </a:solidFill>
                <a:effectLst/>
                <a:latin typeface="Calibri" panose="020F0502020204030204" pitchFamily="34" charset="0"/>
                <a:ea typeface="Calibri" panose="020F0502020204030204" pitchFamily="34" charset="0"/>
              </a:rPr>
              <a:t>, </a:t>
            </a:r>
            <a:r>
              <a:rPr lang="es-ES" sz="2000" dirty="0" err="1">
                <a:solidFill>
                  <a:srgbClr val="212121"/>
                </a:solidFill>
                <a:effectLst/>
                <a:latin typeface="Calibri" panose="020F0502020204030204" pitchFamily="34" charset="0"/>
                <a:ea typeface="Calibri" panose="020F0502020204030204" pitchFamily="34" charset="0"/>
              </a:rPr>
              <a:t>Biofarma</a:t>
            </a:r>
            <a:r>
              <a:rPr lang="es-ES" sz="2000" dirty="0">
                <a:solidFill>
                  <a:srgbClr val="212121"/>
                </a:solidFill>
                <a:effectLst/>
                <a:latin typeface="Calibri" panose="020F0502020204030204" pitchFamily="34" charset="0"/>
                <a:ea typeface="Calibri" panose="020F0502020204030204" pitchFamily="34" charset="0"/>
              </a:rPr>
              <a:t> </a:t>
            </a:r>
            <a:r>
              <a:rPr lang="es-ES" sz="2000" dirty="0" err="1">
                <a:solidFill>
                  <a:srgbClr val="212121"/>
                </a:solidFill>
                <a:effectLst/>
                <a:latin typeface="Calibri" panose="020F0502020204030204" pitchFamily="34" charset="0"/>
                <a:ea typeface="Calibri" panose="020F0502020204030204" pitchFamily="34" charset="0"/>
              </a:rPr>
              <a:t>Research</a:t>
            </a:r>
            <a:r>
              <a:rPr lang="es-ES" sz="2000" dirty="0">
                <a:solidFill>
                  <a:srgbClr val="212121"/>
                </a:solidFill>
                <a:effectLst/>
                <a:latin typeface="Calibri" panose="020F0502020204030204" pitchFamily="34" charset="0"/>
                <a:ea typeface="Calibri" panose="020F0502020204030204" pitchFamily="34" charset="0"/>
              </a:rPr>
              <a:t> </a:t>
            </a:r>
            <a:r>
              <a:rPr lang="es-ES" sz="2000" dirty="0" err="1">
                <a:solidFill>
                  <a:srgbClr val="212121"/>
                </a:solidFill>
                <a:effectLst/>
                <a:latin typeface="Calibri" panose="020F0502020204030204" pitchFamily="34" charset="0"/>
                <a:ea typeface="Calibri" panose="020F0502020204030204" pitchFamily="34" charset="0"/>
              </a:rPr>
              <a:t>Group</a:t>
            </a:r>
            <a:r>
              <a:rPr lang="es-ES" sz="2000" dirty="0">
                <a:solidFill>
                  <a:srgbClr val="212121"/>
                </a:solidFill>
                <a:effectLst/>
                <a:latin typeface="Calibri" panose="020F0502020204030204" pitchFamily="34" charset="0"/>
                <a:ea typeface="Calibri" panose="020F0502020204030204" pitchFamily="34" charset="0"/>
              </a:rPr>
              <a:t>, Centro de Investigación en Medicina Molecular y Enfermedades Crónicas, Universidad de Santiago de Compostela, Edificio CIMUS, Av. </a:t>
            </a:r>
            <a:r>
              <a:rPr lang="en-US" sz="2000" dirty="0">
                <a:solidFill>
                  <a:srgbClr val="212121"/>
                </a:solidFill>
                <a:effectLst/>
                <a:latin typeface="Calibri" panose="020F0502020204030204" pitchFamily="34" charset="0"/>
                <a:ea typeface="Calibri" panose="020F0502020204030204" pitchFamily="34" charset="0"/>
              </a:rPr>
              <a:t>Barcelona, S/N, E-15706 Santiago de Compostela, Spain. </a:t>
            </a:r>
            <a:r>
              <a:rPr lang="en-US" sz="2000" baseline="30000" dirty="0">
                <a:effectLst/>
                <a:latin typeface="Calibri" panose="020F0502020204030204" pitchFamily="34" charset="0"/>
                <a:ea typeface="Calibri" panose="020F0502020204030204" pitchFamily="34" charset="0"/>
              </a:rPr>
              <a:t>6</a:t>
            </a:r>
            <a:r>
              <a:rPr lang="en-GB" sz="2000" dirty="0">
                <a:solidFill>
                  <a:srgbClr val="212121"/>
                </a:solidFill>
                <a:effectLst/>
                <a:latin typeface="Calibri" panose="020F0502020204030204" pitchFamily="34" charset="0"/>
                <a:ea typeface="Calibri" panose="020F0502020204030204" pitchFamily="34" charset="0"/>
              </a:rPr>
              <a:t>August Pi </a:t>
            </a:r>
            <a:r>
              <a:rPr lang="en-GB" sz="2000" dirty="0" err="1">
                <a:solidFill>
                  <a:srgbClr val="212121"/>
                </a:solidFill>
                <a:effectLst/>
                <a:latin typeface="Calibri" panose="020F0502020204030204" pitchFamily="34" charset="0"/>
                <a:ea typeface="Calibri" panose="020F0502020204030204" pitchFamily="34" charset="0"/>
              </a:rPr>
              <a:t>i</a:t>
            </a:r>
            <a:r>
              <a:rPr lang="en-GB" sz="2000" dirty="0">
                <a:solidFill>
                  <a:srgbClr val="212121"/>
                </a:solidFill>
                <a:effectLst/>
                <a:latin typeface="Calibri" panose="020F0502020204030204" pitchFamily="34" charset="0"/>
                <a:ea typeface="Calibri" panose="020F0502020204030204" pitchFamily="34" charset="0"/>
              </a:rPr>
              <a:t> </a:t>
            </a:r>
            <a:r>
              <a:rPr lang="en-GB" sz="2000" dirty="0" err="1">
                <a:solidFill>
                  <a:srgbClr val="212121"/>
                </a:solidFill>
                <a:effectLst/>
                <a:latin typeface="Calibri" panose="020F0502020204030204" pitchFamily="34" charset="0"/>
                <a:ea typeface="Calibri" panose="020F0502020204030204" pitchFamily="34" charset="0"/>
              </a:rPr>
              <a:t>Sunyer</a:t>
            </a:r>
            <a:r>
              <a:rPr lang="en-GB" sz="2000" dirty="0">
                <a:solidFill>
                  <a:srgbClr val="212121"/>
                </a:solidFill>
                <a:effectLst/>
                <a:latin typeface="Calibri" panose="020F0502020204030204" pitchFamily="34" charset="0"/>
                <a:ea typeface="Calibri" panose="020F0502020204030204" pitchFamily="34" charset="0"/>
              </a:rPr>
              <a:t> Biomedical Research Institute (IDIBAPS), Barcelona, Spain. </a:t>
            </a:r>
            <a:r>
              <a:rPr lang="en-US" sz="2000" baseline="30000" dirty="0">
                <a:solidFill>
                  <a:srgbClr val="212121"/>
                </a:solidFill>
                <a:effectLst/>
                <a:latin typeface="Calibri" panose="020F0502020204030204" pitchFamily="34" charset="0"/>
                <a:ea typeface="Calibri" panose="020F0502020204030204" pitchFamily="34" charset="0"/>
              </a:rPr>
              <a:t>7</a:t>
            </a:r>
            <a:r>
              <a:rPr lang="en-US" sz="2000" dirty="0">
                <a:solidFill>
                  <a:srgbClr val="212121"/>
                </a:solidFill>
                <a:effectLst/>
                <a:latin typeface="Calibri" panose="020F0502020204030204" pitchFamily="34" charset="0"/>
                <a:ea typeface="Calibri" panose="020F0502020204030204" pitchFamily="34" charset="0"/>
              </a:rPr>
              <a:t>Department of Pharmacology, Therapeutics and Toxicology, Autonomous University of Barcelona, E-08193 </a:t>
            </a:r>
            <a:r>
              <a:rPr lang="en-US" sz="2000" dirty="0" err="1">
                <a:solidFill>
                  <a:srgbClr val="212121"/>
                </a:solidFill>
                <a:effectLst/>
                <a:latin typeface="Calibri" panose="020F0502020204030204" pitchFamily="34" charset="0"/>
                <a:ea typeface="Calibri" panose="020F0502020204030204" pitchFamily="34" charset="0"/>
              </a:rPr>
              <a:t>Bellaterra</a:t>
            </a:r>
            <a:r>
              <a:rPr lang="en-US" sz="2000" dirty="0">
                <a:solidFill>
                  <a:srgbClr val="212121"/>
                </a:solidFill>
                <a:effectLst/>
                <a:latin typeface="Calibri" panose="020F0502020204030204" pitchFamily="34" charset="0"/>
                <a:ea typeface="Calibri" panose="020F0502020204030204" pitchFamily="34" charset="0"/>
              </a:rPr>
              <a:t>, Spain. </a:t>
            </a:r>
            <a:r>
              <a:rPr lang="en-GB" sz="2000" baseline="30000" dirty="0">
                <a:solidFill>
                  <a:srgbClr val="5B616B"/>
                </a:solidFill>
                <a:effectLst/>
                <a:latin typeface="Calibri" panose="020F0502020204030204" pitchFamily="34" charset="0"/>
                <a:ea typeface="Times New Roman" panose="02020603050405020304" pitchFamily="18" charset="0"/>
              </a:rPr>
              <a:t>8</a:t>
            </a:r>
            <a:r>
              <a:rPr lang="en-GB" sz="2000" dirty="0">
                <a:solidFill>
                  <a:srgbClr val="212121"/>
                </a:solidFill>
                <a:effectLst/>
                <a:latin typeface="Calibri" panose="020F0502020204030204" pitchFamily="34" charset="0"/>
                <a:ea typeface="Calibri" panose="020F0502020204030204" pitchFamily="34" charset="0"/>
              </a:rPr>
              <a:t>Pharmacology Section, Department of Pharmacology, Toxicology and Therapeutic Chemistry, Faculty of Pharmacy and Food Sciences, Institute of Neurosciences (</a:t>
            </a:r>
            <a:r>
              <a:rPr lang="en-GB" sz="2000" dirty="0" err="1">
                <a:solidFill>
                  <a:srgbClr val="212121"/>
                </a:solidFill>
                <a:effectLst/>
                <a:latin typeface="Calibri" panose="020F0502020204030204" pitchFamily="34" charset="0"/>
                <a:ea typeface="Calibri" panose="020F0502020204030204" pitchFamily="34" charset="0"/>
              </a:rPr>
              <a:t>NeuroUB</a:t>
            </a:r>
            <a:r>
              <a:rPr lang="en-GB" sz="2000" dirty="0">
                <a:solidFill>
                  <a:srgbClr val="212121"/>
                </a:solidFill>
                <a:effectLst/>
                <a:latin typeface="Calibri" panose="020F0502020204030204" pitchFamily="34" charset="0"/>
                <a:ea typeface="Calibri" panose="020F0502020204030204" pitchFamily="34" charset="0"/>
              </a:rPr>
              <a:t>), </a:t>
            </a:r>
            <a:r>
              <a:rPr lang="en-GB" sz="2000" dirty="0" err="1">
                <a:solidFill>
                  <a:srgbClr val="212121"/>
                </a:solidFill>
                <a:effectLst/>
                <a:latin typeface="Calibri" panose="020F0502020204030204" pitchFamily="34" charset="0"/>
                <a:ea typeface="Calibri" panose="020F0502020204030204" pitchFamily="34" charset="0"/>
              </a:rPr>
              <a:t>Universitat</a:t>
            </a:r>
            <a:r>
              <a:rPr lang="en-GB" sz="2000" dirty="0">
                <a:solidFill>
                  <a:srgbClr val="212121"/>
                </a:solidFill>
                <a:effectLst/>
                <a:latin typeface="Calibri" panose="020F0502020204030204" pitchFamily="34" charset="0"/>
                <a:ea typeface="Calibri" panose="020F0502020204030204" pitchFamily="34" charset="0"/>
              </a:rPr>
              <a:t> de Barcelona, Av. </a:t>
            </a:r>
            <a:r>
              <a:rPr lang="es-ES" sz="2000" dirty="0">
                <a:solidFill>
                  <a:srgbClr val="212121"/>
                </a:solidFill>
                <a:effectLst/>
                <a:latin typeface="Calibri" panose="020F0502020204030204" pitchFamily="34" charset="0"/>
                <a:ea typeface="Calibri" panose="020F0502020204030204" pitchFamily="34" charset="0"/>
              </a:rPr>
              <a:t>Joan XXIII 27-31, 08028 Barcelona, </a:t>
            </a:r>
            <a:r>
              <a:rPr lang="es-ES" sz="2000" dirty="0" err="1">
                <a:solidFill>
                  <a:srgbClr val="212121"/>
                </a:solidFill>
                <a:effectLst/>
                <a:latin typeface="Calibri" panose="020F0502020204030204" pitchFamily="34" charset="0"/>
                <a:ea typeface="Calibri" panose="020F0502020204030204" pitchFamily="34" charset="0"/>
              </a:rPr>
              <a:t>Spain</a:t>
            </a:r>
            <a:r>
              <a:rPr lang="es-ES" sz="2000" dirty="0">
                <a:solidFill>
                  <a:srgbClr val="212121"/>
                </a:solidFill>
                <a:effectLst/>
                <a:latin typeface="Calibri" panose="020F0502020204030204" pitchFamily="34" charset="0"/>
                <a:ea typeface="Calibri" panose="020F0502020204030204" pitchFamily="34" charset="0"/>
              </a:rPr>
              <a:t>. </a:t>
            </a:r>
            <a:r>
              <a:rPr lang="es-ES" sz="2000" baseline="30000" dirty="0">
                <a:effectLst/>
                <a:latin typeface="Calibri" panose="020F0502020204030204" pitchFamily="34" charset="0"/>
                <a:ea typeface="Calibri" panose="020F0502020204030204" pitchFamily="34" charset="0"/>
              </a:rPr>
              <a:t>9</a:t>
            </a:r>
            <a:r>
              <a:rPr lang="es-ES" sz="2000" dirty="0">
                <a:effectLst/>
                <a:latin typeface="Calibri" panose="020F0502020204030204" pitchFamily="34" charset="0"/>
                <a:ea typeface="Calibri" panose="020F0502020204030204" pitchFamily="34" charset="0"/>
              </a:rPr>
              <a:t>Institució Catalana de Recerca i </a:t>
            </a:r>
            <a:r>
              <a:rPr lang="es-ES" sz="2000" dirty="0" err="1">
                <a:effectLst/>
                <a:latin typeface="Calibri" panose="020F0502020204030204" pitchFamily="34" charset="0"/>
                <a:ea typeface="Calibri" panose="020F0502020204030204" pitchFamily="34" charset="0"/>
              </a:rPr>
              <a:t>Estudis</a:t>
            </a:r>
            <a:r>
              <a:rPr lang="es-ES" sz="2000" dirty="0">
                <a:effectLst/>
                <a:latin typeface="Calibri" panose="020F0502020204030204" pitchFamily="34" charset="0"/>
                <a:ea typeface="Calibri" panose="020F0502020204030204" pitchFamily="34" charset="0"/>
              </a:rPr>
              <a:t> </a:t>
            </a:r>
            <a:r>
              <a:rPr lang="es-ES" sz="2000" dirty="0" err="1">
                <a:effectLst/>
                <a:latin typeface="Calibri" panose="020F0502020204030204" pitchFamily="34" charset="0"/>
                <a:ea typeface="Calibri" panose="020F0502020204030204" pitchFamily="34" charset="0"/>
              </a:rPr>
              <a:t>Avançats</a:t>
            </a:r>
            <a:r>
              <a:rPr lang="es-ES" sz="2000" dirty="0">
                <a:effectLst/>
                <a:latin typeface="Calibri" panose="020F0502020204030204" pitchFamily="34" charset="0"/>
                <a:ea typeface="Calibri" panose="020F0502020204030204" pitchFamily="34" charset="0"/>
              </a:rPr>
              <a:t> (ICREA), 08010 Barcelona, </a:t>
            </a:r>
            <a:r>
              <a:rPr lang="es-ES" sz="2000" dirty="0" err="1">
                <a:effectLst/>
                <a:latin typeface="Calibri" panose="020F0502020204030204" pitchFamily="34" charset="0"/>
                <a:ea typeface="Calibri" panose="020F0502020204030204" pitchFamily="34" charset="0"/>
              </a:rPr>
              <a:t>Spain</a:t>
            </a:r>
            <a:r>
              <a:rPr lang="es-ES" sz="2000" dirty="0">
                <a:effectLst/>
                <a:latin typeface="Calibri" panose="020F0502020204030204" pitchFamily="34" charset="0"/>
                <a:ea typeface="Calibri" panose="020F0502020204030204" pitchFamily="34" charset="0"/>
              </a:rPr>
              <a:t>.</a:t>
            </a:r>
            <a:endParaRPr lang="it-IT" sz="2000" dirty="0">
              <a:effectLst/>
              <a:ea typeface="Times New Roman" panose="02020603050405020304" pitchFamily="18" charset="0"/>
            </a:endParaRPr>
          </a:p>
        </p:txBody>
      </p:sp>
      <p:pic>
        <p:nvPicPr>
          <p:cNvPr id="102" name="Imatge 101">
            <a:extLst>
              <a:ext uri="{FF2B5EF4-FFF2-40B4-BE49-F238E27FC236}">
                <a16:creationId xmlns:a16="http://schemas.microsoft.com/office/drawing/2014/main" id="{5D9F5E23-DBF1-4E05-A14C-6D2EF6EA130B}"/>
              </a:ext>
            </a:extLst>
          </p:cNvPr>
          <p:cNvPicPr>
            <a:picLocks noChangeAspect="1"/>
          </p:cNvPicPr>
          <p:nvPr/>
        </p:nvPicPr>
        <p:blipFill>
          <a:blip r:embed="rId5"/>
          <a:stretch>
            <a:fillRect/>
          </a:stretch>
        </p:blipFill>
        <p:spPr>
          <a:xfrm>
            <a:off x="26838083" y="1884571"/>
            <a:ext cx="5105996" cy="1123319"/>
          </a:xfrm>
          <a:prstGeom prst="rect">
            <a:avLst/>
          </a:prstGeom>
        </p:spPr>
      </p:pic>
      <p:pic>
        <p:nvPicPr>
          <p:cNvPr id="1029" name="Picture 5" descr="Fitxer:Logotip UB.svg - Viquipèdia, l'enciclopèdia lliure">
            <a:extLst>
              <a:ext uri="{FF2B5EF4-FFF2-40B4-BE49-F238E27FC236}">
                <a16:creationId xmlns:a16="http://schemas.microsoft.com/office/drawing/2014/main" id="{6E415F30-4B94-4EDA-82CF-00D4567EF3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279" y="1778842"/>
            <a:ext cx="4585350" cy="1379187"/>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cantonades arrodonides 163">
            <a:extLst>
              <a:ext uri="{FF2B5EF4-FFF2-40B4-BE49-F238E27FC236}">
                <a16:creationId xmlns:a16="http://schemas.microsoft.com/office/drawing/2014/main" id="{56B8DEA5-5213-6D3D-E3D7-6A93002475C6}"/>
              </a:ext>
            </a:extLst>
          </p:cNvPr>
          <p:cNvSpPr/>
          <p:nvPr/>
        </p:nvSpPr>
        <p:spPr>
          <a:xfrm>
            <a:off x="834039" y="17525324"/>
            <a:ext cx="13791879" cy="977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5400" b="1" dirty="0">
                <a:solidFill>
                  <a:srgbClr val="009999"/>
                </a:solidFill>
                <a:ea typeface="Segoe UI Black" panose="020B0A02040204020203" pitchFamily="34" charset="0"/>
              </a:rPr>
              <a:t> SYNTHESIS</a:t>
            </a:r>
          </a:p>
        </p:txBody>
      </p:sp>
      <p:cxnSp>
        <p:nvCxnSpPr>
          <p:cNvPr id="56" name="Connector recte 3">
            <a:extLst>
              <a:ext uri="{FF2B5EF4-FFF2-40B4-BE49-F238E27FC236}">
                <a16:creationId xmlns:a16="http://schemas.microsoft.com/office/drawing/2014/main" id="{0766B76A-965B-8BFF-7A6E-67FCE8A886DE}"/>
              </a:ext>
            </a:extLst>
          </p:cNvPr>
          <p:cNvCxnSpPr>
            <a:cxnSpLocks/>
          </p:cNvCxnSpPr>
          <p:nvPr/>
        </p:nvCxnSpPr>
        <p:spPr>
          <a:xfrm>
            <a:off x="540126" y="18429318"/>
            <a:ext cx="14132641" cy="0"/>
          </a:xfrm>
          <a:prstGeom prst="line">
            <a:avLst/>
          </a:prstGeom>
          <a:ln w="76200">
            <a:solidFill>
              <a:schemeClr val="accent3">
                <a:lumMod val="60000"/>
                <a:lumOff val="40000"/>
              </a:schemeClr>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7" name="Grupo 66">
            <a:extLst>
              <a:ext uri="{FF2B5EF4-FFF2-40B4-BE49-F238E27FC236}">
                <a16:creationId xmlns:a16="http://schemas.microsoft.com/office/drawing/2014/main" id="{F5873253-9F13-C98F-F628-5E2B1F6AAB52}"/>
              </a:ext>
            </a:extLst>
          </p:cNvPr>
          <p:cNvGrpSpPr/>
          <p:nvPr/>
        </p:nvGrpSpPr>
        <p:grpSpPr>
          <a:xfrm>
            <a:off x="368828" y="34769541"/>
            <a:ext cx="31423893" cy="4293227"/>
            <a:chOff x="21524253" y="33223042"/>
            <a:chExt cx="10361038" cy="6919796"/>
          </a:xfrm>
        </p:grpSpPr>
        <p:sp>
          <p:nvSpPr>
            <p:cNvPr id="59" name="Rectángulo: esquinas redondeadas 58">
              <a:extLst>
                <a:ext uri="{FF2B5EF4-FFF2-40B4-BE49-F238E27FC236}">
                  <a16:creationId xmlns:a16="http://schemas.microsoft.com/office/drawing/2014/main" id="{61F0F14D-1FCF-3E69-45F9-7EB8134916E8}"/>
                </a:ext>
              </a:extLst>
            </p:cNvPr>
            <p:cNvSpPr/>
            <p:nvPr/>
          </p:nvSpPr>
          <p:spPr>
            <a:xfrm>
              <a:off x="21524253" y="33223042"/>
              <a:ext cx="10361038" cy="6919796"/>
            </a:xfrm>
            <a:prstGeom prst="roundRect">
              <a:avLst/>
            </a:prstGeom>
            <a:solidFill>
              <a:srgbClr val="F1F1F1"/>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1F1F1"/>
                </a:solidFill>
              </a:endParaRPr>
            </a:p>
          </p:txBody>
        </p:sp>
        <p:sp>
          <p:nvSpPr>
            <p:cNvPr id="57" name="Rectangle: cantonades arrodonides 163">
              <a:extLst>
                <a:ext uri="{FF2B5EF4-FFF2-40B4-BE49-F238E27FC236}">
                  <a16:creationId xmlns:a16="http://schemas.microsoft.com/office/drawing/2014/main" id="{C1FF25B7-6A2E-025E-EC6D-7B0687292447}"/>
                </a:ext>
              </a:extLst>
            </p:cNvPr>
            <p:cNvSpPr/>
            <p:nvPr/>
          </p:nvSpPr>
          <p:spPr>
            <a:xfrm>
              <a:off x="21685171" y="33331978"/>
              <a:ext cx="9844017" cy="1088931"/>
            </a:xfrm>
            <a:prstGeom prst="roundRect">
              <a:avLst>
                <a:gd name="adj" fmla="val 0"/>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5400" b="1" dirty="0">
                  <a:solidFill>
                    <a:srgbClr val="009999"/>
                  </a:solidFill>
                  <a:ea typeface="Segoe UI Black" panose="020B0A02040204020203" pitchFamily="34" charset="0"/>
                </a:rPr>
                <a:t>CONCLUSIONS</a:t>
              </a:r>
              <a:endParaRPr lang="ca-ES" sz="5400" b="1" dirty="0">
                <a:solidFill>
                  <a:srgbClr val="5DBBBB"/>
                </a:solidFill>
                <a:ea typeface="Segoe UI Black" panose="020B0A02040204020203" pitchFamily="34" charset="0"/>
              </a:endParaRPr>
            </a:p>
          </p:txBody>
        </p:sp>
        <p:sp>
          <p:nvSpPr>
            <p:cNvPr id="122" name="CuadroTexto 121">
              <a:extLst>
                <a:ext uri="{FF2B5EF4-FFF2-40B4-BE49-F238E27FC236}">
                  <a16:creationId xmlns:a16="http://schemas.microsoft.com/office/drawing/2014/main" id="{07131A15-E8CE-9DDE-F3C3-510697AF7B3B}"/>
                </a:ext>
              </a:extLst>
            </p:cNvPr>
            <p:cNvSpPr txBox="1"/>
            <p:nvPr/>
          </p:nvSpPr>
          <p:spPr>
            <a:xfrm>
              <a:off x="21654766" y="34426612"/>
              <a:ext cx="10101503" cy="5704831"/>
            </a:xfrm>
            <a:prstGeom prst="rect">
              <a:avLst/>
            </a:prstGeom>
            <a:noFill/>
          </p:spPr>
          <p:txBody>
            <a:bodyPr wrap="square" rtlCol="0">
              <a:spAutoFit/>
            </a:bodyPr>
            <a:lstStyle/>
            <a:p>
              <a:pPr marL="457200" indent="-457200" algn="just">
                <a:buFontTx/>
                <a:buChar char="-"/>
              </a:pPr>
              <a:r>
                <a:rPr lang="en-US" sz="3200" dirty="0"/>
                <a:t>The introduction of </a:t>
              </a:r>
              <a:r>
                <a:rPr lang="en-US" sz="3200" b="1" dirty="0">
                  <a:solidFill>
                    <a:srgbClr val="62C0C0"/>
                  </a:solidFill>
                </a:rPr>
                <a:t>different groups in the aromatic</a:t>
              </a:r>
              <a:r>
                <a:rPr lang="en-US" sz="3200" dirty="0">
                  <a:solidFill>
                    <a:srgbClr val="62C0C0"/>
                  </a:solidFill>
                </a:rPr>
                <a:t> </a:t>
              </a:r>
              <a:r>
                <a:rPr lang="en-US" sz="3200" dirty="0"/>
                <a:t>ring of the </a:t>
              </a:r>
              <a:r>
                <a:rPr lang="en-US" sz="3200" dirty="0" err="1"/>
                <a:t>benzohomoadamantane</a:t>
              </a:r>
              <a:r>
                <a:rPr lang="en-US" sz="3200" dirty="0"/>
                <a:t> scaffold led to </a:t>
              </a:r>
              <a:r>
                <a:rPr lang="en-US" sz="3200" b="1" dirty="0">
                  <a:solidFill>
                    <a:srgbClr val="62C0C0"/>
                  </a:solidFill>
                </a:rPr>
                <a:t>new potent </a:t>
              </a:r>
              <a:r>
                <a:rPr lang="en-US" sz="3200" b="1" dirty="0" err="1">
                  <a:solidFill>
                    <a:srgbClr val="62C0C0"/>
                  </a:solidFill>
                </a:rPr>
                <a:t>sEHIs</a:t>
              </a:r>
              <a:r>
                <a:rPr lang="en-US" sz="3200" dirty="0"/>
                <a:t>, some of them with IC</a:t>
              </a:r>
              <a:r>
                <a:rPr lang="en-US" sz="3200" baseline="-25000" dirty="0"/>
                <a:t>50</a:t>
              </a:r>
              <a:r>
                <a:rPr lang="en-US" sz="3200" dirty="0"/>
                <a:t> values in the </a:t>
              </a:r>
              <a:r>
                <a:rPr lang="en-US" sz="3200" b="1" dirty="0" err="1">
                  <a:solidFill>
                    <a:srgbClr val="62C0C0"/>
                  </a:solidFill>
                </a:rPr>
                <a:t>subnanomolar</a:t>
              </a:r>
              <a:r>
                <a:rPr lang="en-US" sz="3200" dirty="0"/>
                <a:t> range. </a:t>
              </a:r>
            </a:p>
            <a:p>
              <a:pPr marL="457200" indent="-457200" algn="just">
                <a:buFontTx/>
                <a:buChar char="-"/>
              </a:pPr>
              <a:r>
                <a:rPr lang="en-US" sz="3200" dirty="0"/>
                <a:t>The introduction of </a:t>
              </a:r>
              <a:r>
                <a:rPr lang="en-US" sz="3200" b="1" dirty="0">
                  <a:solidFill>
                    <a:srgbClr val="62C0C0"/>
                  </a:solidFill>
                </a:rPr>
                <a:t>two electron donor groups</a:t>
              </a:r>
              <a:r>
                <a:rPr lang="en-US" sz="3200" b="1" dirty="0"/>
                <a:t> </a:t>
              </a:r>
              <a:r>
                <a:rPr lang="en-US" sz="3200" dirty="0"/>
                <a:t>as in the 2,3-dimethoxy derivatives</a:t>
              </a:r>
              <a:r>
                <a:rPr lang="en-US" sz="3200" b="1" dirty="0"/>
                <a:t> </a:t>
              </a:r>
              <a:r>
                <a:rPr lang="en-US" sz="3200" b="1" dirty="0">
                  <a:solidFill>
                    <a:srgbClr val="62C0C0"/>
                  </a:solidFill>
                </a:rPr>
                <a:t>enhanced microsomal stability and solubility</a:t>
              </a:r>
              <a:r>
                <a:rPr lang="en-US" sz="3200" dirty="0"/>
                <a:t>.</a:t>
              </a:r>
            </a:p>
            <a:p>
              <a:pPr marL="457200" indent="-457200" algn="just">
                <a:buFontTx/>
                <a:buChar char="-"/>
              </a:pPr>
              <a:r>
                <a:rPr lang="en-US" sz="3200" dirty="0"/>
                <a:t>The incorporation of a </a:t>
              </a:r>
              <a:r>
                <a:rPr lang="en-US" sz="3200" b="1" dirty="0">
                  <a:solidFill>
                    <a:srgbClr val="62C0C0"/>
                  </a:solidFill>
                </a:rPr>
                <a:t>bulky group</a:t>
              </a:r>
              <a:r>
                <a:rPr lang="en-US" sz="3200" b="1" dirty="0"/>
                <a:t> </a:t>
              </a:r>
              <a:r>
                <a:rPr lang="en-US" sz="3200" dirty="0"/>
                <a:t>such as the tetrahydro-2</a:t>
              </a:r>
              <a:r>
                <a:rPr lang="en-US" sz="3200" i="1" dirty="0"/>
                <a:t>H</a:t>
              </a:r>
              <a:r>
                <a:rPr lang="en-US" sz="3200" dirty="0"/>
                <a:t>-pyran-4-carbonyl in the N atom of the piperidine ring </a:t>
              </a:r>
              <a:r>
                <a:rPr lang="en-US" sz="3200" b="1" dirty="0">
                  <a:solidFill>
                    <a:srgbClr val="62C0C0"/>
                  </a:solidFill>
                </a:rPr>
                <a:t>improved the potency </a:t>
              </a:r>
              <a:r>
                <a:rPr lang="en-US" sz="3200" dirty="0"/>
                <a:t>at the human and murine enzyme. </a:t>
              </a:r>
            </a:p>
            <a:p>
              <a:pPr marL="457200" indent="-457200" algn="just">
                <a:buFontTx/>
                <a:buChar char="-"/>
              </a:pPr>
              <a:r>
                <a:rPr lang="en-US" sz="3200" dirty="0"/>
                <a:t>Interestingly, compound </a:t>
              </a:r>
              <a:r>
                <a:rPr lang="en-US" sz="3200" b="1" dirty="0"/>
                <a:t>16</a:t>
              </a:r>
              <a:r>
                <a:rPr lang="en-US" sz="3200" dirty="0"/>
                <a:t> displayed </a:t>
              </a:r>
              <a:r>
                <a:rPr lang="en-US" sz="3200" b="1" dirty="0">
                  <a:solidFill>
                    <a:srgbClr val="62C0C0"/>
                  </a:solidFill>
                </a:rPr>
                <a:t>excellent drug-like properties and good pharmacokinetic characteristics </a:t>
              </a:r>
              <a:r>
                <a:rPr lang="en-US" sz="3200" dirty="0"/>
                <a:t>in terms of exposure, distribution and elimination.</a:t>
              </a:r>
            </a:p>
            <a:p>
              <a:pPr marL="457200" indent="-457200" algn="just">
                <a:buFontTx/>
                <a:buChar char="-"/>
              </a:pPr>
              <a:r>
                <a:rPr lang="en-US" sz="3200" dirty="0"/>
                <a:t>Subcutaneous administration of </a:t>
              </a:r>
              <a:r>
                <a:rPr lang="en-US" sz="3200" b="1" dirty="0">
                  <a:solidFill>
                    <a:srgbClr val="62C0C0"/>
                  </a:solidFill>
                </a:rPr>
                <a:t>compound 16 </a:t>
              </a:r>
              <a:r>
                <a:rPr lang="en-US" sz="3200" b="1" dirty="0">
                  <a:solidFill>
                    <a:srgbClr val="62C0C0"/>
                  </a:solidFill>
                  <a:effectLst/>
                  <a:ea typeface="Calibri" panose="020F0502020204030204" pitchFamily="34" charset="0"/>
                </a:rPr>
                <a:t>completely reversed in a dose dependent manner the sensory hypersensitivity induced by paclitaxel</a:t>
              </a:r>
              <a:r>
                <a:rPr lang="en-US" sz="3200" dirty="0">
                  <a:solidFill>
                    <a:srgbClr val="000000"/>
                  </a:solidFill>
                  <a:effectLst/>
                  <a:ea typeface="Calibri" panose="020F0502020204030204" pitchFamily="34" charset="0"/>
                </a:rPr>
                <a:t>.</a:t>
              </a:r>
            </a:p>
            <a:p>
              <a:pPr marL="457200" indent="-457200" algn="just">
                <a:buFontTx/>
                <a:buChar char="-"/>
              </a:pPr>
              <a:r>
                <a:rPr lang="en-US" sz="3200" b="1" dirty="0">
                  <a:solidFill>
                    <a:srgbClr val="000000"/>
                  </a:solidFill>
                  <a:ea typeface="Calibri" panose="020F0502020204030204" pitchFamily="34" charset="0"/>
                </a:rPr>
                <a:t> </a:t>
              </a:r>
              <a:r>
                <a:rPr lang="en-US" sz="3200" b="1" dirty="0">
                  <a:solidFill>
                    <a:srgbClr val="62C0C0"/>
                  </a:solidFill>
                  <a:ea typeface="Calibri" panose="020F0502020204030204" pitchFamily="34" charset="0"/>
                </a:rPr>
                <a:t>This analgesic effect was abolished by the administration of MSPPOH</a:t>
              </a:r>
              <a:r>
                <a:rPr lang="en-US" sz="3200" dirty="0">
                  <a:solidFill>
                    <a:srgbClr val="000000"/>
                  </a:solidFill>
                  <a:ea typeface="Calibri" panose="020F0502020204030204" pitchFamily="34" charset="0"/>
                </a:rPr>
                <a:t>, indicating the selectivity of their antiallodynic effects</a:t>
              </a:r>
              <a:r>
                <a:rPr lang="en-US" sz="3200" dirty="0">
                  <a:ea typeface="Calibri" panose="020F0502020204030204" pitchFamily="34" charset="0"/>
                </a:rPr>
                <a:t>.</a:t>
              </a:r>
              <a:endParaRPr lang="en-US" sz="3200" dirty="0">
                <a:effectLst/>
                <a:ea typeface="Calibri" panose="020F0502020204030204" pitchFamily="34" charset="0"/>
              </a:endParaRPr>
            </a:p>
            <a:p>
              <a:pPr marL="457200" indent="-457200" algn="just">
                <a:buFontTx/>
                <a:buChar char="-"/>
              </a:pPr>
              <a:r>
                <a:rPr lang="en-US" sz="3200" dirty="0">
                  <a:solidFill>
                    <a:srgbClr val="000000"/>
                  </a:solidFill>
                  <a:ea typeface="Calibri" panose="020F0502020204030204" pitchFamily="34" charset="0"/>
                </a:rPr>
                <a:t>A</a:t>
              </a:r>
              <a:r>
                <a:rPr lang="en-US" sz="3200" dirty="0">
                  <a:solidFill>
                    <a:srgbClr val="000000"/>
                  </a:solidFill>
                  <a:effectLst/>
                  <a:ea typeface="Calibri" panose="020F0502020204030204" pitchFamily="34" charset="0"/>
                </a:rPr>
                <a:t>dministration of </a:t>
              </a:r>
              <a:r>
                <a:rPr lang="en-US" sz="3200" b="1" dirty="0">
                  <a:solidFill>
                    <a:srgbClr val="62C0C0"/>
                  </a:solidFill>
                  <a:effectLst/>
                  <a:ea typeface="Calibri" panose="020F0502020204030204" pitchFamily="34" charset="0"/>
                </a:rPr>
                <a:t>compound 16 before each paclitaxel injection completely prevented the development of the neuropathic allodynia</a:t>
              </a:r>
              <a:r>
                <a:rPr lang="en-US" sz="3200" dirty="0">
                  <a:solidFill>
                    <a:srgbClr val="000000"/>
                  </a:solidFill>
                  <a:effectLst/>
                  <a:ea typeface="Calibri" panose="020F0502020204030204" pitchFamily="34" charset="0"/>
                </a:rPr>
                <a:t>.</a:t>
              </a:r>
              <a:endParaRPr lang="en-US" sz="3200" dirty="0"/>
            </a:p>
          </p:txBody>
        </p:sp>
      </p:grpSp>
      <p:pic>
        <p:nvPicPr>
          <p:cNvPr id="124" name="Picture 13" descr="Contact - tamweb">
            <a:extLst>
              <a:ext uri="{FF2B5EF4-FFF2-40B4-BE49-F238E27FC236}">
                <a16:creationId xmlns:a16="http://schemas.microsoft.com/office/drawing/2014/main" id="{97C5861E-A640-A9BF-6632-EF553EE2E55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8473" y="41557096"/>
            <a:ext cx="5794464" cy="1524859"/>
          </a:xfrm>
          <a:prstGeom prst="rect">
            <a:avLst/>
          </a:prstGeom>
          <a:noFill/>
          <a:extLst>
            <a:ext uri="{909E8E84-426E-40DD-AFC4-6F175D3DCCD1}">
              <a14:hiddenFill xmlns:a14="http://schemas.microsoft.com/office/drawing/2010/main">
                <a:solidFill>
                  <a:srgbClr val="FFFFFF"/>
                </a:solidFill>
              </a14:hiddenFill>
            </a:ext>
          </a:extLst>
        </p:spPr>
      </p:pic>
      <p:pic>
        <p:nvPicPr>
          <p:cNvPr id="125" name="Imatge 2">
            <a:extLst>
              <a:ext uri="{FF2B5EF4-FFF2-40B4-BE49-F238E27FC236}">
                <a16:creationId xmlns:a16="http://schemas.microsoft.com/office/drawing/2014/main" id="{2510EE20-9132-2A9B-372E-BA1BA8453B6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626036" y="41459986"/>
            <a:ext cx="1099183" cy="1587056"/>
          </a:xfrm>
          <a:prstGeom prst="rect">
            <a:avLst/>
          </a:prstGeom>
        </p:spPr>
      </p:pic>
      <p:pic>
        <p:nvPicPr>
          <p:cNvPr id="129" name="Imatge 7">
            <a:extLst>
              <a:ext uri="{FF2B5EF4-FFF2-40B4-BE49-F238E27FC236}">
                <a16:creationId xmlns:a16="http://schemas.microsoft.com/office/drawing/2014/main" id="{CA868A65-B8D0-FDD1-CFB6-627328F92285}"/>
              </a:ext>
            </a:extLst>
          </p:cNvPr>
          <p:cNvPicPr>
            <a:picLocks noChangeAspect="1"/>
          </p:cNvPicPr>
          <p:nvPr/>
        </p:nvPicPr>
        <p:blipFill>
          <a:blip r:embed="rId9"/>
          <a:stretch>
            <a:fillRect/>
          </a:stretch>
        </p:blipFill>
        <p:spPr>
          <a:xfrm>
            <a:off x="76773" y="41924910"/>
            <a:ext cx="1183990" cy="1183990"/>
          </a:xfrm>
          <a:prstGeom prst="rect">
            <a:avLst/>
          </a:prstGeom>
        </p:spPr>
      </p:pic>
      <p:sp>
        <p:nvSpPr>
          <p:cNvPr id="130" name="Rectangle: cantonades arrodonides 25">
            <a:extLst>
              <a:ext uri="{FF2B5EF4-FFF2-40B4-BE49-F238E27FC236}">
                <a16:creationId xmlns:a16="http://schemas.microsoft.com/office/drawing/2014/main" id="{DE36E781-7809-4565-71D0-4AF40F257F42}"/>
              </a:ext>
            </a:extLst>
          </p:cNvPr>
          <p:cNvSpPr/>
          <p:nvPr/>
        </p:nvSpPr>
        <p:spPr>
          <a:xfrm>
            <a:off x="-75513" y="41191618"/>
            <a:ext cx="2831690" cy="977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b="1" dirty="0" err="1">
                <a:solidFill>
                  <a:schemeClr val="tx1"/>
                </a:solidFill>
                <a:ea typeface="Segoe UI Black" panose="020B0A02040204020203" pitchFamily="34" charset="0"/>
              </a:rPr>
              <a:t>Webpage</a:t>
            </a:r>
            <a:r>
              <a:rPr lang="ca-ES" sz="2400" b="1" dirty="0">
                <a:solidFill>
                  <a:schemeClr val="tx1"/>
                </a:solidFill>
                <a:ea typeface="Segoe UI Black" panose="020B0A02040204020203" pitchFamily="34" charset="0"/>
              </a:rPr>
              <a:t>:</a:t>
            </a:r>
            <a:endParaRPr lang="ca-ES" sz="3200" b="1" dirty="0">
              <a:solidFill>
                <a:schemeClr val="tx1"/>
              </a:solidFill>
              <a:ea typeface="Segoe UI Black" panose="020B0A02040204020203" pitchFamily="34" charset="0"/>
            </a:endParaRPr>
          </a:p>
        </p:txBody>
      </p:sp>
      <p:pic>
        <p:nvPicPr>
          <p:cNvPr id="131" name="Imatge 9">
            <a:extLst>
              <a:ext uri="{FF2B5EF4-FFF2-40B4-BE49-F238E27FC236}">
                <a16:creationId xmlns:a16="http://schemas.microsoft.com/office/drawing/2014/main" id="{955680B1-3861-E467-91E2-BB766FC8B462}"/>
              </a:ext>
            </a:extLst>
          </p:cNvPr>
          <p:cNvPicPr>
            <a:picLocks noChangeAspect="1"/>
          </p:cNvPicPr>
          <p:nvPr/>
        </p:nvPicPr>
        <p:blipFill>
          <a:blip r:embed="rId10"/>
          <a:stretch>
            <a:fillRect/>
          </a:stretch>
        </p:blipFill>
        <p:spPr>
          <a:xfrm>
            <a:off x="1260764" y="41445913"/>
            <a:ext cx="1083490" cy="1083490"/>
          </a:xfrm>
          <a:prstGeom prst="rect">
            <a:avLst/>
          </a:prstGeom>
        </p:spPr>
      </p:pic>
      <p:pic>
        <p:nvPicPr>
          <p:cNvPr id="132" name="Imatge 10">
            <a:extLst>
              <a:ext uri="{FF2B5EF4-FFF2-40B4-BE49-F238E27FC236}">
                <a16:creationId xmlns:a16="http://schemas.microsoft.com/office/drawing/2014/main" id="{B2C85077-A25A-6989-FABD-2FDA48B6B184}"/>
              </a:ext>
            </a:extLst>
          </p:cNvPr>
          <p:cNvPicPr>
            <a:picLocks noChangeAspect="1"/>
          </p:cNvPicPr>
          <p:nvPr/>
        </p:nvPicPr>
        <p:blipFill rotWithShape="1">
          <a:blip r:embed="rId11"/>
          <a:srcRect l="4803" t="4170" r="4354" b="11475"/>
          <a:stretch/>
        </p:blipFill>
        <p:spPr>
          <a:xfrm>
            <a:off x="1438162" y="42420381"/>
            <a:ext cx="656755" cy="656755"/>
          </a:xfrm>
          <a:prstGeom prst="rect">
            <a:avLst/>
          </a:prstGeom>
        </p:spPr>
      </p:pic>
      <p:sp>
        <p:nvSpPr>
          <p:cNvPr id="133" name="Rectangle 12">
            <a:extLst>
              <a:ext uri="{FF2B5EF4-FFF2-40B4-BE49-F238E27FC236}">
                <a16:creationId xmlns:a16="http://schemas.microsoft.com/office/drawing/2014/main" id="{7C94F634-17B2-972F-0281-C4E15D7AEB5B}"/>
              </a:ext>
            </a:extLst>
          </p:cNvPr>
          <p:cNvSpPr/>
          <p:nvPr/>
        </p:nvSpPr>
        <p:spPr>
          <a:xfrm>
            <a:off x="2145959" y="42420381"/>
            <a:ext cx="2821670" cy="584775"/>
          </a:xfrm>
          <a:prstGeom prst="rect">
            <a:avLst/>
          </a:prstGeom>
        </p:spPr>
        <p:txBody>
          <a:bodyPr wrap="square">
            <a:spAutoFit/>
          </a:bodyPr>
          <a:lstStyle/>
          <a:p>
            <a:r>
              <a:rPr lang="en-US" sz="1600" b="1" dirty="0"/>
              <a:t>MCP - Medicinal Chemistry </a:t>
            </a:r>
          </a:p>
          <a:p>
            <a:r>
              <a:rPr lang="en-US" sz="1600" b="1" dirty="0"/>
              <a:t>and Pharmacology</a:t>
            </a:r>
            <a:endParaRPr lang="en-US" sz="1600" b="1" i="0" dirty="0">
              <a:effectLst/>
            </a:endParaRPr>
          </a:p>
        </p:txBody>
      </p:sp>
      <p:sp>
        <p:nvSpPr>
          <p:cNvPr id="134" name="Rectangle 33">
            <a:extLst>
              <a:ext uri="{FF2B5EF4-FFF2-40B4-BE49-F238E27FC236}">
                <a16:creationId xmlns:a16="http://schemas.microsoft.com/office/drawing/2014/main" id="{1F6F7086-789B-83CA-10A0-59AA973428C3}"/>
              </a:ext>
            </a:extLst>
          </p:cNvPr>
          <p:cNvSpPr/>
          <p:nvPr/>
        </p:nvSpPr>
        <p:spPr>
          <a:xfrm>
            <a:off x="2145959" y="41724113"/>
            <a:ext cx="2821670" cy="338554"/>
          </a:xfrm>
          <a:prstGeom prst="rect">
            <a:avLst/>
          </a:prstGeom>
        </p:spPr>
        <p:txBody>
          <a:bodyPr wrap="square">
            <a:spAutoFit/>
          </a:bodyPr>
          <a:lstStyle/>
          <a:p>
            <a:r>
              <a:rPr lang="en-US" sz="1600" b="1" dirty="0"/>
              <a:t>@MCP_UB</a:t>
            </a:r>
            <a:endParaRPr lang="en-US" sz="1600" b="1" i="0" dirty="0">
              <a:effectLst/>
            </a:endParaRPr>
          </a:p>
        </p:txBody>
      </p:sp>
      <p:pic>
        <p:nvPicPr>
          <p:cNvPr id="136" name="Picture 13" descr="Contact - tamweb">
            <a:extLst>
              <a:ext uri="{FF2B5EF4-FFF2-40B4-BE49-F238E27FC236}">
                <a16:creationId xmlns:a16="http://schemas.microsoft.com/office/drawing/2014/main" id="{FA1E26BD-1AD4-8237-2D66-39ADCB4D62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8473" y="41557096"/>
            <a:ext cx="5794464" cy="1524859"/>
          </a:xfrm>
          <a:prstGeom prst="rect">
            <a:avLst/>
          </a:prstGeom>
          <a:noFill/>
          <a:extLst>
            <a:ext uri="{909E8E84-426E-40DD-AFC4-6F175D3DCCD1}">
              <a14:hiddenFill xmlns:a14="http://schemas.microsoft.com/office/drawing/2010/main">
                <a:solidFill>
                  <a:srgbClr val="FFFFFF"/>
                </a:solidFill>
              </a14:hiddenFill>
            </a:ext>
          </a:extLst>
        </p:spPr>
      </p:pic>
      <p:pic>
        <p:nvPicPr>
          <p:cNvPr id="137" name="Imatge 2">
            <a:extLst>
              <a:ext uri="{FF2B5EF4-FFF2-40B4-BE49-F238E27FC236}">
                <a16:creationId xmlns:a16="http://schemas.microsoft.com/office/drawing/2014/main" id="{75C14D0E-632E-0446-9A45-441875E18CF6}"/>
              </a:ext>
            </a:extLst>
          </p:cNvPr>
          <p:cNvPicPr>
            <a:picLocks noChangeAspect="1"/>
          </p:cNvPicPr>
          <p:nvPr/>
        </p:nvPicPr>
        <p:blipFill>
          <a:blip r:embed="rId8"/>
          <a:stretch>
            <a:fillRect/>
          </a:stretch>
        </p:blipFill>
        <p:spPr>
          <a:xfrm>
            <a:off x="4626036" y="41459986"/>
            <a:ext cx="1099183" cy="1587056"/>
          </a:xfrm>
          <a:prstGeom prst="rect">
            <a:avLst/>
          </a:prstGeom>
        </p:spPr>
      </p:pic>
      <p:pic>
        <p:nvPicPr>
          <p:cNvPr id="138" name="Picture 7" descr="Graphical user interface&#10;&#10;Description automatically generated with low confidence">
            <a:extLst>
              <a:ext uri="{FF2B5EF4-FFF2-40B4-BE49-F238E27FC236}">
                <a16:creationId xmlns:a16="http://schemas.microsoft.com/office/drawing/2014/main" id="{1E88069C-2407-AD3E-A1D1-DAA6CDBB1C32}"/>
              </a:ext>
            </a:extLst>
          </p:cNvPr>
          <p:cNvPicPr/>
          <p:nvPr/>
        </p:nvPicPr>
        <p:blipFill>
          <a:blip r:embed="rId12"/>
          <a:stretch>
            <a:fillRect/>
          </a:stretch>
        </p:blipFill>
        <p:spPr>
          <a:xfrm>
            <a:off x="26758005" y="41525849"/>
            <a:ext cx="5400040" cy="1593215"/>
          </a:xfrm>
          <a:prstGeom prst="rect">
            <a:avLst/>
          </a:prstGeom>
        </p:spPr>
      </p:pic>
      <p:pic>
        <p:nvPicPr>
          <p:cNvPr id="141" name="Imatge 7">
            <a:extLst>
              <a:ext uri="{FF2B5EF4-FFF2-40B4-BE49-F238E27FC236}">
                <a16:creationId xmlns:a16="http://schemas.microsoft.com/office/drawing/2014/main" id="{424C2CD1-4754-811F-4839-2ED618C130F4}"/>
              </a:ext>
            </a:extLst>
          </p:cNvPr>
          <p:cNvPicPr>
            <a:picLocks noChangeAspect="1"/>
          </p:cNvPicPr>
          <p:nvPr/>
        </p:nvPicPr>
        <p:blipFill>
          <a:blip r:embed="rId9"/>
          <a:stretch>
            <a:fillRect/>
          </a:stretch>
        </p:blipFill>
        <p:spPr>
          <a:xfrm>
            <a:off x="76773" y="41924910"/>
            <a:ext cx="1183990" cy="1183990"/>
          </a:xfrm>
          <a:prstGeom prst="rect">
            <a:avLst/>
          </a:prstGeom>
        </p:spPr>
      </p:pic>
      <p:sp>
        <p:nvSpPr>
          <p:cNvPr id="142" name="Rectangle: cantonades arrodonides 25">
            <a:extLst>
              <a:ext uri="{FF2B5EF4-FFF2-40B4-BE49-F238E27FC236}">
                <a16:creationId xmlns:a16="http://schemas.microsoft.com/office/drawing/2014/main" id="{B8682B7A-0851-23C1-DBC3-3B7E158675B2}"/>
              </a:ext>
            </a:extLst>
          </p:cNvPr>
          <p:cNvSpPr/>
          <p:nvPr/>
        </p:nvSpPr>
        <p:spPr>
          <a:xfrm>
            <a:off x="-75513" y="41191618"/>
            <a:ext cx="2831690" cy="977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2400" b="1" dirty="0" err="1">
                <a:solidFill>
                  <a:schemeClr val="tx1"/>
                </a:solidFill>
                <a:ea typeface="Segoe UI Black" panose="020B0A02040204020203" pitchFamily="34" charset="0"/>
              </a:rPr>
              <a:t>Webpage</a:t>
            </a:r>
            <a:r>
              <a:rPr lang="ca-ES" sz="2400" b="1" dirty="0">
                <a:solidFill>
                  <a:schemeClr val="tx1"/>
                </a:solidFill>
                <a:ea typeface="Segoe UI Black" panose="020B0A02040204020203" pitchFamily="34" charset="0"/>
              </a:rPr>
              <a:t>:</a:t>
            </a:r>
            <a:endParaRPr lang="ca-ES" sz="3200" b="1" dirty="0">
              <a:solidFill>
                <a:schemeClr val="tx1"/>
              </a:solidFill>
              <a:ea typeface="Segoe UI Black" panose="020B0A02040204020203" pitchFamily="34" charset="0"/>
            </a:endParaRPr>
          </a:p>
        </p:txBody>
      </p:sp>
      <p:pic>
        <p:nvPicPr>
          <p:cNvPr id="143" name="Imatge 9">
            <a:extLst>
              <a:ext uri="{FF2B5EF4-FFF2-40B4-BE49-F238E27FC236}">
                <a16:creationId xmlns:a16="http://schemas.microsoft.com/office/drawing/2014/main" id="{3D082C56-9E4E-F89A-9DE3-CB0DAB9A8CE3}"/>
              </a:ext>
            </a:extLst>
          </p:cNvPr>
          <p:cNvPicPr>
            <a:picLocks noChangeAspect="1"/>
          </p:cNvPicPr>
          <p:nvPr/>
        </p:nvPicPr>
        <p:blipFill>
          <a:blip r:embed="rId10"/>
          <a:stretch>
            <a:fillRect/>
          </a:stretch>
        </p:blipFill>
        <p:spPr>
          <a:xfrm>
            <a:off x="1260764" y="41445913"/>
            <a:ext cx="1083490" cy="1083490"/>
          </a:xfrm>
          <a:prstGeom prst="rect">
            <a:avLst/>
          </a:prstGeom>
        </p:spPr>
      </p:pic>
      <p:pic>
        <p:nvPicPr>
          <p:cNvPr id="144" name="Imatge 10">
            <a:extLst>
              <a:ext uri="{FF2B5EF4-FFF2-40B4-BE49-F238E27FC236}">
                <a16:creationId xmlns:a16="http://schemas.microsoft.com/office/drawing/2014/main" id="{C3AA3B1A-2E33-EE29-CDF7-F58DCFF30574}"/>
              </a:ext>
            </a:extLst>
          </p:cNvPr>
          <p:cNvPicPr>
            <a:picLocks noChangeAspect="1"/>
          </p:cNvPicPr>
          <p:nvPr/>
        </p:nvPicPr>
        <p:blipFill rotWithShape="1">
          <a:blip r:embed="rId11"/>
          <a:srcRect l="4803" t="4170" r="4354" b="11475"/>
          <a:stretch/>
        </p:blipFill>
        <p:spPr>
          <a:xfrm>
            <a:off x="1438162" y="42420381"/>
            <a:ext cx="656755" cy="656755"/>
          </a:xfrm>
          <a:prstGeom prst="rect">
            <a:avLst/>
          </a:prstGeom>
        </p:spPr>
      </p:pic>
      <p:sp>
        <p:nvSpPr>
          <p:cNvPr id="145" name="Rectangle 12">
            <a:extLst>
              <a:ext uri="{FF2B5EF4-FFF2-40B4-BE49-F238E27FC236}">
                <a16:creationId xmlns:a16="http://schemas.microsoft.com/office/drawing/2014/main" id="{0FC2A5B6-8D8A-A15C-CB78-88965AAC263A}"/>
              </a:ext>
            </a:extLst>
          </p:cNvPr>
          <p:cNvSpPr/>
          <p:nvPr/>
        </p:nvSpPr>
        <p:spPr>
          <a:xfrm>
            <a:off x="2145959" y="42420381"/>
            <a:ext cx="2821670" cy="584775"/>
          </a:xfrm>
          <a:prstGeom prst="rect">
            <a:avLst/>
          </a:prstGeom>
        </p:spPr>
        <p:txBody>
          <a:bodyPr wrap="square">
            <a:spAutoFit/>
          </a:bodyPr>
          <a:lstStyle/>
          <a:p>
            <a:r>
              <a:rPr lang="en-US" sz="1600" b="1" dirty="0"/>
              <a:t>MCP - Medicinal Chemistry </a:t>
            </a:r>
          </a:p>
          <a:p>
            <a:r>
              <a:rPr lang="en-US" sz="1600" b="1" dirty="0"/>
              <a:t>and Pharmacology</a:t>
            </a:r>
            <a:endParaRPr lang="en-US" sz="1600" b="1" i="0" dirty="0">
              <a:effectLst/>
            </a:endParaRPr>
          </a:p>
        </p:txBody>
      </p:sp>
      <p:sp>
        <p:nvSpPr>
          <p:cNvPr id="146" name="Rectangle 33">
            <a:extLst>
              <a:ext uri="{FF2B5EF4-FFF2-40B4-BE49-F238E27FC236}">
                <a16:creationId xmlns:a16="http://schemas.microsoft.com/office/drawing/2014/main" id="{3E93B572-9512-29B2-1ACC-7A50FBD0DA89}"/>
              </a:ext>
            </a:extLst>
          </p:cNvPr>
          <p:cNvSpPr/>
          <p:nvPr/>
        </p:nvSpPr>
        <p:spPr>
          <a:xfrm>
            <a:off x="2145959" y="41724113"/>
            <a:ext cx="2821670" cy="338554"/>
          </a:xfrm>
          <a:prstGeom prst="rect">
            <a:avLst/>
          </a:prstGeom>
        </p:spPr>
        <p:txBody>
          <a:bodyPr wrap="square">
            <a:spAutoFit/>
          </a:bodyPr>
          <a:lstStyle/>
          <a:p>
            <a:r>
              <a:rPr lang="en-US" sz="1600" b="1" dirty="0"/>
              <a:t>@MCP_UB</a:t>
            </a:r>
            <a:endParaRPr lang="en-US" sz="1600" b="1" i="0" dirty="0">
              <a:effectLst/>
            </a:endParaRPr>
          </a:p>
        </p:txBody>
      </p:sp>
      <p:sp>
        <p:nvSpPr>
          <p:cNvPr id="147" name="Rectangle 1">
            <a:extLst>
              <a:ext uri="{FF2B5EF4-FFF2-40B4-BE49-F238E27FC236}">
                <a16:creationId xmlns:a16="http://schemas.microsoft.com/office/drawing/2014/main" id="{3E165196-42F9-61AE-B743-0D27F48C3631}"/>
              </a:ext>
            </a:extLst>
          </p:cNvPr>
          <p:cNvSpPr/>
          <p:nvPr/>
        </p:nvSpPr>
        <p:spPr>
          <a:xfrm>
            <a:off x="3927" y="41434218"/>
            <a:ext cx="32399288" cy="1792777"/>
          </a:xfrm>
          <a:prstGeom prst="rect">
            <a:avLst/>
          </a:prstGeom>
          <a:solidFill>
            <a:schemeClr val="bg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grpSp>
        <p:nvGrpSpPr>
          <p:cNvPr id="43" name="Grupo 42">
            <a:extLst>
              <a:ext uri="{FF2B5EF4-FFF2-40B4-BE49-F238E27FC236}">
                <a16:creationId xmlns:a16="http://schemas.microsoft.com/office/drawing/2014/main" id="{65F54497-0602-8562-0417-29A27DCE5071}"/>
              </a:ext>
            </a:extLst>
          </p:cNvPr>
          <p:cNvGrpSpPr/>
          <p:nvPr/>
        </p:nvGrpSpPr>
        <p:grpSpPr>
          <a:xfrm>
            <a:off x="513054" y="39239304"/>
            <a:ext cx="31180465" cy="2045690"/>
            <a:chOff x="19712330" y="39865911"/>
            <a:chExt cx="13101820" cy="4302253"/>
          </a:xfrm>
        </p:grpSpPr>
        <p:sp>
          <p:nvSpPr>
            <p:cNvPr id="40" name="Rectángulo: esquinas redondeadas 39">
              <a:extLst>
                <a:ext uri="{FF2B5EF4-FFF2-40B4-BE49-F238E27FC236}">
                  <a16:creationId xmlns:a16="http://schemas.microsoft.com/office/drawing/2014/main" id="{1BEA8053-889B-8A84-2F2B-B809E4029472}"/>
                </a:ext>
              </a:extLst>
            </p:cNvPr>
            <p:cNvSpPr/>
            <p:nvPr/>
          </p:nvSpPr>
          <p:spPr>
            <a:xfrm>
              <a:off x="19712330" y="39865911"/>
              <a:ext cx="13101820" cy="4302253"/>
            </a:xfrm>
            <a:prstGeom prst="roundRect">
              <a:avLst/>
            </a:prstGeom>
            <a:solidFill>
              <a:schemeClr val="bg1"/>
            </a:solidFill>
            <a:ln w="19050">
              <a:solidFill>
                <a:schemeClr val="bg1">
                  <a:lumMod val="65000"/>
                </a:schemeClr>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CuadroTexto 40">
              <a:extLst>
                <a:ext uri="{FF2B5EF4-FFF2-40B4-BE49-F238E27FC236}">
                  <a16:creationId xmlns:a16="http://schemas.microsoft.com/office/drawing/2014/main" id="{AF00FA79-A83E-736A-298B-8A1FBC12F401}"/>
                </a:ext>
              </a:extLst>
            </p:cNvPr>
            <p:cNvSpPr txBox="1"/>
            <p:nvPr/>
          </p:nvSpPr>
          <p:spPr>
            <a:xfrm>
              <a:off x="19825225" y="41156801"/>
              <a:ext cx="12191966" cy="2955908"/>
            </a:xfrm>
            <a:prstGeom prst="rect">
              <a:avLst/>
            </a:prstGeom>
            <a:noFill/>
          </p:spPr>
          <p:txBody>
            <a:bodyPr wrap="square" rtlCol="0">
              <a:spAutoFit/>
            </a:bodyPr>
            <a:lstStyle/>
            <a:p>
              <a:pPr algn="just">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1. Synthesis, </a:t>
              </a:r>
              <a:r>
                <a:rPr lang="en-US" sz="2400" i="1" dirty="0">
                  <a:effectLst/>
                  <a:latin typeface="Calibri" panose="020F0502020204030204" pitchFamily="34" charset="0"/>
                  <a:ea typeface="Calibri" panose="020F0502020204030204" pitchFamily="34" charset="0"/>
                  <a:cs typeface="Calibri" panose="020F0502020204030204" pitchFamily="34" charset="0"/>
                </a:rPr>
                <a:t>in vitro</a:t>
              </a:r>
              <a:r>
                <a:rPr lang="en-US" sz="2400" dirty="0">
                  <a:effectLst/>
                  <a:latin typeface="Calibri" panose="020F0502020204030204" pitchFamily="34" charset="0"/>
                  <a:ea typeface="Calibri" panose="020F0502020204030204" pitchFamily="34" charset="0"/>
                  <a:cs typeface="Calibri" panose="020F0502020204030204" pitchFamily="34" charset="0"/>
                </a:rPr>
                <a:t> profiling, and </a:t>
              </a:r>
              <a:r>
                <a:rPr lang="en-US" sz="2400" i="1" dirty="0">
                  <a:effectLst/>
                  <a:latin typeface="Calibri" panose="020F0502020204030204" pitchFamily="34" charset="0"/>
                  <a:ea typeface="Calibri" panose="020F0502020204030204" pitchFamily="34" charset="0"/>
                  <a:cs typeface="Calibri" panose="020F0502020204030204" pitchFamily="34" charset="0"/>
                </a:rPr>
                <a:t>in vivo</a:t>
              </a:r>
              <a:r>
                <a:rPr lang="en-US" sz="2400" dirty="0">
                  <a:effectLst/>
                  <a:latin typeface="Calibri" panose="020F0502020204030204" pitchFamily="34" charset="0"/>
                  <a:ea typeface="Calibri" panose="020F0502020204030204" pitchFamily="34" charset="0"/>
                  <a:cs typeface="Calibri" panose="020F0502020204030204" pitchFamily="34" charset="0"/>
                </a:rPr>
                <a:t> evaluation of </a:t>
              </a:r>
              <a:r>
                <a:rPr lang="en-US" sz="2400" dirty="0" err="1">
                  <a:effectLst/>
                  <a:latin typeface="Calibri" panose="020F0502020204030204" pitchFamily="34" charset="0"/>
                  <a:ea typeface="Calibri" panose="020F0502020204030204" pitchFamily="34" charset="0"/>
                  <a:cs typeface="Calibri" panose="020F0502020204030204" pitchFamily="34" charset="0"/>
                </a:rPr>
                <a:t>benzohomoadamantane</a:t>
              </a:r>
              <a:r>
                <a:rPr lang="en-US" sz="2400" dirty="0">
                  <a:effectLst/>
                  <a:latin typeface="Calibri" panose="020F0502020204030204" pitchFamily="34" charset="0"/>
                  <a:ea typeface="Calibri" panose="020F0502020204030204" pitchFamily="34" charset="0"/>
                  <a:cs typeface="Calibri" panose="020F0502020204030204" pitchFamily="34" charset="0"/>
                </a:rPr>
                <a:t>-based </a:t>
              </a:r>
              <a:r>
                <a:rPr lang="en-US" sz="2400" dirty="0" err="1">
                  <a:effectLst/>
                  <a:latin typeface="Calibri" panose="020F0502020204030204" pitchFamily="34" charset="0"/>
                  <a:ea typeface="Calibri" panose="020F0502020204030204" pitchFamily="34" charset="0"/>
                  <a:cs typeface="Calibri" panose="020F0502020204030204" pitchFamily="34" charset="0"/>
                </a:rPr>
                <a:t>ureas</a:t>
              </a:r>
              <a:r>
                <a:rPr lang="en-US" sz="2400" dirty="0">
                  <a:effectLst/>
                  <a:latin typeface="Calibri" panose="020F0502020204030204" pitchFamily="34" charset="0"/>
                  <a:ea typeface="Calibri" panose="020F0502020204030204" pitchFamily="34" charset="0"/>
                  <a:cs typeface="Calibri" panose="020F0502020204030204" pitchFamily="34" charset="0"/>
                </a:rPr>
                <a:t> for visceral pain: a new indication for soluble epoxide hydrolase inhibitors. </a:t>
              </a:r>
              <a:r>
                <a:rPr lang="en-US" sz="2400" i="1" dirty="0">
                  <a:effectLst/>
                  <a:latin typeface="Calibri" panose="020F0502020204030204" pitchFamily="34" charset="0"/>
                  <a:ea typeface="Calibri" panose="020F0502020204030204" pitchFamily="34" charset="0"/>
                  <a:cs typeface="Calibri" panose="020F0502020204030204" pitchFamily="34" charset="0"/>
                </a:rPr>
                <a:t>J. Med. Chem.</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a:effectLst/>
                  <a:latin typeface="Calibri" panose="020F0502020204030204" pitchFamily="34" charset="0"/>
                  <a:ea typeface="Calibri" panose="020F0502020204030204" pitchFamily="34" charset="0"/>
                  <a:cs typeface="Calibri" panose="020F0502020204030204" pitchFamily="34" charset="0"/>
                </a:rPr>
                <a:t>2022</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65</a:t>
              </a:r>
              <a:r>
                <a:rPr lang="en-US" sz="2400" dirty="0">
                  <a:effectLst/>
                  <a:latin typeface="Calibri" panose="020F0502020204030204" pitchFamily="34" charset="0"/>
                  <a:ea typeface="Calibri" panose="020F0502020204030204" pitchFamily="34" charset="0"/>
                  <a:cs typeface="Calibri" panose="020F0502020204030204" pitchFamily="34" charset="0"/>
                </a:rPr>
                <a:t>, 13660-13680.</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2. Chemotherapy-induced peripheral neuropathy: part 1-current state of knowledge and perspectives for pharmacotherapy. </a:t>
              </a:r>
              <a:r>
                <a:rPr lang="en-US" sz="2400" i="1" dirty="0" err="1">
                  <a:effectLst/>
                  <a:latin typeface="Calibri" panose="020F0502020204030204" pitchFamily="34" charset="0"/>
                  <a:ea typeface="Calibri" panose="020F0502020204030204" pitchFamily="34" charset="0"/>
                  <a:cs typeface="Calibri" panose="020F0502020204030204" pitchFamily="34" charset="0"/>
                </a:rPr>
                <a:t>Pharmacol</a:t>
              </a:r>
              <a:r>
                <a:rPr lang="en-US" sz="2400" i="1" dirty="0">
                  <a:effectLst/>
                  <a:latin typeface="Calibri" panose="020F0502020204030204" pitchFamily="34" charset="0"/>
                  <a:ea typeface="Calibri" panose="020F0502020204030204" pitchFamily="34" charset="0"/>
                  <a:cs typeface="Calibri" panose="020F0502020204030204" pitchFamily="34" charset="0"/>
                </a:rPr>
                <a:t>. Rep.</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a:effectLst/>
                  <a:latin typeface="Calibri" panose="020F0502020204030204" pitchFamily="34" charset="0"/>
                  <a:ea typeface="Calibri" panose="020F0502020204030204" pitchFamily="34" charset="0"/>
                  <a:cs typeface="Calibri" panose="020F0502020204030204" pitchFamily="34" charset="0"/>
                </a:rPr>
                <a:t>2020</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effectLst/>
                  <a:latin typeface="Calibri" panose="020F0502020204030204" pitchFamily="34" charset="0"/>
                  <a:ea typeface="Calibri" panose="020F0502020204030204" pitchFamily="34" charset="0"/>
                  <a:cs typeface="Calibri" panose="020F0502020204030204" pitchFamily="34" charset="0"/>
                </a:rPr>
                <a:t>72</a:t>
              </a:r>
              <a:r>
                <a:rPr lang="en-US" sz="2400" dirty="0">
                  <a:effectLst/>
                  <a:latin typeface="Calibri" panose="020F0502020204030204" pitchFamily="34" charset="0"/>
                  <a:ea typeface="Calibri" panose="020F0502020204030204" pitchFamily="34" charset="0"/>
                  <a:cs typeface="Calibri" panose="020F0502020204030204" pitchFamily="34" charset="0"/>
                </a:rPr>
                <a:t>, 486-507.</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400" dirty="0">
                  <a:effectLst/>
                  <a:latin typeface="Calibri" panose="020F0502020204030204" pitchFamily="34" charset="0"/>
                  <a:ea typeface="ArnoPro-Regular"/>
                  <a:cs typeface="Calibri" panose="020F0502020204030204" pitchFamily="34" charset="0"/>
                </a:rPr>
                <a:t>3. Soluble epoxide hydrolase inhibition alleviates chemotherapy induced neuropathic pain. </a:t>
              </a:r>
              <a:r>
                <a:rPr lang="en-US" sz="2400" i="1" dirty="0">
                  <a:effectLst/>
                  <a:latin typeface="Calibri" panose="020F0502020204030204" pitchFamily="34" charset="0"/>
                  <a:ea typeface="ArnoPro-Regular"/>
                  <a:cs typeface="Calibri" panose="020F0502020204030204" pitchFamily="34" charset="0"/>
                </a:rPr>
                <a:t>Front. Pain Res</a:t>
              </a:r>
              <a:r>
                <a:rPr lang="en-US" sz="2400" dirty="0">
                  <a:effectLst/>
                  <a:latin typeface="Calibri" panose="020F0502020204030204" pitchFamily="34" charset="0"/>
                  <a:ea typeface="ArnoPro-Regular"/>
                  <a:cs typeface="Calibri" panose="020F0502020204030204" pitchFamily="34" charset="0"/>
                </a:rPr>
                <a:t>. </a:t>
              </a:r>
              <a:r>
                <a:rPr lang="en-US" sz="2400" b="1" dirty="0">
                  <a:effectLst/>
                  <a:latin typeface="Calibri" panose="020F0502020204030204" pitchFamily="34" charset="0"/>
                  <a:ea typeface="ArnoPro-Regular"/>
                  <a:cs typeface="Calibri" panose="020F0502020204030204" pitchFamily="34" charset="0"/>
                </a:rPr>
                <a:t>2023</a:t>
              </a:r>
              <a:r>
                <a:rPr lang="en-US" sz="2400" dirty="0">
                  <a:effectLst/>
                  <a:latin typeface="Calibri" panose="020F0502020204030204" pitchFamily="34" charset="0"/>
                  <a:ea typeface="ArnoPro-Regular"/>
                  <a:cs typeface="Calibri" panose="020F0502020204030204" pitchFamily="34" charset="0"/>
                </a:rPr>
                <a:t>, </a:t>
              </a:r>
              <a:r>
                <a:rPr lang="en-US" sz="2400" i="1" dirty="0">
                  <a:effectLst/>
                  <a:latin typeface="Calibri" panose="020F0502020204030204" pitchFamily="34" charset="0"/>
                  <a:ea typeface="ArnoPro-Regular"/>
                  <a:cs typeface="Calibri" panose="020F0502020204030204" pitchFamily="34" charset="0"/>
                </a:rPr>
                <a:t>3</a:t>
              </a:r>
              <a:r>
                <a:rPr lang="en-US" sz="2400" dirty="0">
                  <a:effectLst/>
                  <a:latin typeface="Calibri" panose="020F0502020204030204" pitchFamily="34" charset="0"/>
                  <a:ea typeface="ArnoPro-Regular"/>
                  <a:cs typeface="Calibri" panose="020F0502020204030204" pitchFamily="34" charset="0"/>
                </a:rPr>
                <a:t>, 1100524.</a:t>
              </a: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cantonades arrodonides 163">
              <a:extLst>
                <a:ext uri="{FF2B5EF4-FFF2-40B4-BE49-F238E27FC236}">
                  <a16:creationId xmlns:a16="http://schemas.microsoft.com/office/drawing/2014/main" id="{DBA3583C-B881-153D-EC14-2CB0AFAE6C4E}"/>
                </a:ext>
              </a:extLst>
            </p:cNvPr>
            <p:cNvSpPr/>
            <p:nvPr/>
          </p:nvSpPr>
          <p:spPr>
            <a:xfrm>
              <a:off x="19712330" y="39946682"/>
              <a:ext cx="12808034" cy="108893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3600" b="1" dirty="0">
                  <a:solidFill>
                    <a:srgbClr val="DD9BCD"/>
                  </a:solidFill>
                  <a:ea typeface="Segoe UI Black" panose="020B0A02040204020203" pitchFamily="34" charset="0"/>
                </a:rPr>
                <a:t> </a:t>
              </a:r>
              <a:r>
                <a:rPr lang="ca-ES" sz="3600" b="1" dirty="0" err="1">
                  <a:solidFill>
                    <a:srgbClr val="62C0C0"/>
                  </a:solidFill>
                  <a:ea typeface="Segoe UI Black" panose="020B0A02040204020203" pitchFamily="34" charset="0"/>
                </a:rPr>
                <a:t>References</a:t>
              </a:r>
              <a:endParaRPr lang="ca-ES" sz="3600" b="1" dirty="0">
                <a:solidFill>
                  <a:srgbClr val="62C0C0"/>
                </a:solidFill>
                <a:ea typeface="Segoe UI Black" panose="020B0A02040204020203" pitchFamily="34" charset="0"/>
              </a:endParaRPr>
            </a:p>
          </p:txBody>
        </p:sp>
      </p:grpSp>
      <p:sp>
        <p:nvSpPr>
          <p:cNvPr id="34" name="Rectangle: cantonades arrodonides 163">
            <a:extLst>
              <a:ext uri="{FF2B5EF4-FFF2-40B4-BE49-F238E27FC236}">
                <a16:creationId xmlns:a16="http://schemas.microsoft.com/office/drawing/2014/main" id="{45132B21-E850-EB2D-4138-01C9F58EC3A4}"/>
              </a:ext>
            </a:extLst>
          </p:cNvPr>
          <p:cNvSpPr/>
          <p:nvPr/>
        </p:nvSpPr>
        <p:spPr>
          <a:xfrm>
            <a:off x="960993" y="6935159"/>
            <a:ext cx="13523357" cy="977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5400" b="1" dirty="0">
                <a:solidFill>
                  <a:srgbClr val="009999"/>
                </a:solidFill>
                <a:ea typeface="Segoe UI Black" panose="020B0A02040204020203" pitchFamily="34" charset="0"/>
              </a:rPr>
              <a:t> INTRODUCTION</a:t>
            </a:r>
          </a:p>
        </p:txBody>
      </p:sp>
      <p:grpSp>
        <p:nvGrpSpPr>
          <p:cNvPr id="50" name="Grupo 49">
            <a:extLst>
              <a:ext uri="{FF2B5EF4-FFF2-40B4-BE49-F238E27FC236}">
                <a16:creationId xmlns:a16="http://schemas.microsoft.com/office/drawing/2014/main" id="{2A5C925C-29CF-2256-864D-0E277C2B623F}"/>
              </a:ext>
            </a:extLst>
          </p:cNvPr>
          <p:cNvGrpSpPr/>
          <p:nvPr/>
        </p:nvGrpSpPr>
        <p:grpSpPr>
          <a:xfrm>
            <a:off x="461061" y="6935159"/>
            <a:ext cx="30904437" cy="977146"/>
            <a:chOff x="1963283" y="7370587"/>
            <a:chExt cx="30904437" cy="977146"/>
          </a:xfrm>
        </p:grpSpPr>
        <p:sp>
          <p:nvSpPr>
            <p:cNvPr id="52" name="Rectangle: cantonades arrodonides 163">
              <a:extLst>
                <a:ext uri="{FF2B5EF4-FFF2-40B4-BE49-F238E27FC236}">
                  <a16:creationId xmlns:a16="http://schemas.microsoft.com/office/drawing/2014/main" id="{EA09F415-8A88-7668-4C87-469BCA368BC2}"/>
                </a:ext>
              </a:extLst>
            </p:cNvPr>
            <p:cNvSpPr/>
            <p:nvPr/>
          </p:nvSpPr>
          <p:spPr>
            <a:xfrm>
              <a:off x="17272432" y="7370587"/>
              <a:ext cx="15595288" cy="977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5400" b="1" i="1" dirty="0">
                  <a:solidFill>
                    <a:srgbClr val="009999"/>
                  </a:solidFill>
                  <a:ea typeface="Segoe UI Black" panose="020B0A02040204020203" pitchFamily="34" charset="0"/>
                </a:rPr>
                <a:t>IN VITRO</a:t>
              </a:r>
              <a:r>
                <a:rPr lang="ca-ES" sz="5400" b="1" dirty="0">
                  <a:solidFill>
                    <a:srgbClr val="009999"/>
                  </a:solidFill>
                  <a:ea typeface="Segoe UI Black" panose="020B0A02040204020203" pitchFamily="34" charset="0"/>
                </a:rPr>
                <a:t> PROFILING</a:t>
              </a:r>
            </a:p>
          </p:txBody>
        </p:sp>
        <p:cxnSp>
          <p:nvCxnSpPr>
            <p:cNvPr id="60" name="Connector recte 3">
              <a:extLst>
                <a:ext uri="{FF2B5EF4-FFF2-40B4-BE49-F238E27FC236}">
                  <a16:creationId xmlns:a16="http://schemas.microsoft.com/office/drawing/2014/main" id="{D1B3E696-D090-584E-6EF9-9C821DC83603}"/>
                </a:ext>
              </a:extLst>
            </p:cNvPr>
            <p:cNvCxnSpPr>
              <a:cxnSpLocks/>
            </p:cNvCxnSpPr>
            <p:nvPr/>
          </p:nvCxnSpPr>
          <p:spPr>
            <a:xfrm flipV="1">
              <a:off x="1963283" y="8250615"/>
              <a:ext cx="14211706" cy="9890"/>
            </a:xfrm>
            <a:prstGeom prst="line">
              <a:avLst/>
            </a:prstGeom>
            <a:ln w="76200">
              <a:solidFill>
                <a:schemeClr val="accent3">
                  <a:lumMod val="60000"/>
                  <a:lumOff val="40000"/>
                </a:schemeClr>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62" name="Rectángulo 11">
            <a:extLst>
              <a:ext uri="{FF2B5EF4-FFF2-40B4-BE49-F238E27FC236}">
                <a16:creationId xmlns:a16="http://schemas.microsoft.com/office/drawing/2014/main" id="{8801F131-DED7-B357-6361-40635E50968B}"/>
              </a:ext>
            </a:extLst>
          </p:cNvPr>
          <p:cNvSpPr/>
          <p:nvPr/>
        </p:nvSpPr>
        <p:spPr>
          <a:xfrm>
            <a:off x="166749" y="6768368"/>
            <a:ext cx="31768849" cy="545727"/>
          </a:xfrm>
          <a:prstGeom prst="rect">
            <a:avLst/>
          </a:prstGeom>
        </p:spPr>
        <p:txBody>
          <a:bodyPr wrap="square">
            <a:spAutoFit/>
          </a:bodyPr>
          <a:lstStyle/>
          <a:p>
            <a:pPr algn="ctr">
              <a:lnSpc>
                <a:spcPct val="115000"/>
              </a:lnSpc>
              <a:spcBef>
                <a:spcPts val="1200"/>
              </a:spcBef>
              <a:spcAft>
                <a:spcPts val="0"/>
              </a:spcAft>
            </a:pPr>
            <a:r>
              <a:rPr lang="es-ES" sz="2800" b="1" dirty="0">
                <a:latin typeface="Arial" panose="020B0604020202020204" pitchFamily="34" charset="0"/>
                <a:ea typeface="Calibri" panose="020F0502020204030204" pitchFamily="34" charset="0"/>
                <a:cs typeface="Times New Roman" panose="02020603050405020304" pitchFamily="18" charset="0"/>
              </a:rPr>
              <a:t>sandra.codony@ub.edu</a:t>
            </a:r>
            <a:endParaRPr lang="es-ES" sz="3200" b="1" baseline="30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0" name="Rectángulo 139">
            <a:extLst>
              <a:ext uri="{FF2B5EF4-FFF2-40B4-BE49-F238E27FC236}">
                <a16:creationId xmlns:a16="http://schemas.microsoft.com/office/drawing/2014/main" id="{E336F09B-1D9D-F8C1-96B2-B72C6633967B}"/>
              </a:ext>
            </a:extLst>
          </p:cNvPr>
          <p:cNvSpPr/>
          <p:nvPr/>
        </p:nvSpPr>
        <p:spPr>
          <a:xfrm>
            <a:off x="16769503" y="41415722"/>
            <a:ext cx="2637004" cy="461665"/>
          </a:xfrm>
          <a:prstGeom prst="rect">
            <a:avLst/>
          </a:prstGeom>
          <a:noFill/>
        </p:spPr>
        <p:txBody>
          <a:bodyPr wrap="none" lIns="91440" tIns="45720" rIns="91440" bIns="45720">
            <a:spAutoFit/>
          </a:bodyPr>
          <a:lstStyle/>
          <a:p>
            <a:pPr algn="ctr"/>
            <a:r>
              <a:rPr lang="es-ES" sz="2400" dirty="0" err="1">
                <a:ln w="22225">
                  <a:solidFill>
                    <a:srgbClr val="226878"/>
                  </a:solidFill>
                  <a:prstDash val="solid"/>
                </a:ln>
                <a:solidFill>
                  <a:sysClr val="windowText" lastClr="000000"/>
                </a:solidFill>
              </a:rPr>
              <a:t>Acknowledgements</a:t>
            </a:r>
            <a:endParaRPr lang="es-ES" sz="2400" i="1" cap="none" spc="0" dirty="0">
              <a:ln w="22225">
                <a:solidFill>
                  <a:srgbClr val="226878"/>
                </a:solidFill>
                <a:prstDash val="solid"/>
              </a:ln>
              <a:solidFill>
                <a:sysClr val="windowText" lastClr="000000"/>
              </a:solidFill>
              <a:effectLst/>
            </a:endParaRPr>
          </a:p>
        </p:txBody>
      </p:sp>
      <p:sp>
        <p:nvSpPr>
          <p:cNvPr id="4" name="6 CuadroTexto">
            <a:extLst>
              <a:ext uri="{FF2B5EF4-FFF2-40B4-BE49-F238E27FC236}">
                <a16:creationId xmlns:a16="http://schemas.microsoft.com/office/drawing/2014/main" id="{D42941D1-DDAB-C49E-8D7B-91727CA576BC}"/>
              </a:ext>
            </a:extLst>
          </p:cNvPr>
          <p:cNvSpPr txBox="1"/>
          <p:nvPr/>
        </p:nvSpPr>
        <p:spPr>
          <a:xfrm>
            <a:off x="386909" y="8103943"/>
            <a:ext cx="14182329" cy="3539430"/>
          </a:xfrm>
          <a:prstGeom prst="rect">
            <a:avLst/>
          </a:prstGeom>
          <a:noFill/>
        </p:spPr>
        <p:txBody>
          <a:bodyPr wrap="square" rtlCol="0">
            <a:spAutoFit/>
          </a:bodyPr>
          <a:lstStyle/>
          <a:p>
            <a:pPr algn="just"/>
            <a:r>
              <a:rPr lang="en-US" sz="3200" dirty="0"/>
              <a:t>We have recently designed a new family of </a:t>
            </a:r>
            <a:r>
              <a:rPr lang="en-US" sz="3200" b="1" dirty="0"/>
              <a:t>urea-based soluble epoxide hydrolase inhibitors (</a:t>
            </a:r>
            <a:r>
              <a:rPr lang="en-US" sz="3200" b="1" dirty="0" err="1"/>
              <a:t>sEHI</a:t>
            </a:r>
            <a:r>
              <a:rPr lang="en-US" sz="3200" b="1" dirty="0"/>
              <a:t>)</a:t>
            </a:r>
            <a:r>
              <a:rPr lang="en-US" sz="3200" dirty="0"/>
              <a:t> of general structure </a:t>
            </a:r>
            <a:r>
              <a:rPr lang="en-US" sz="3200" b="1" dirty="0"/>
              <a:t>I</a:t>
            </a:r>
            <a:r>
              <a:rPr lang="en-US" sz="3200" dirty="0"/>
              <a:t>, with </a:t>
            </a:r>
            <a:r>
              <a:rPr lang="en-US" sz="3200" dirty="0" err="1"/>
              <a:t>subnanomolar</a:t>
            </a:r>
            <a:r>
              <a:rPr lang="en-US" sz="3200" dirty="0"/>
              <a:t> inhibitory activity. Of note, the introduction of a chlorine or a fluorine atom in the R</a:t>
            </a:r>
            <a:r>
              <a:rPr lang="en-US" sz="3200" baseline="-25000" dirty="0"/>
              <a:t>1</a:t>
            </a:r>
            <a:r>
              <a:rPr lang="en-US" sz="3200" dirty="0"/>
              <a:t> position of the scaffold, led to compounds with improved microsomal stability.  Furthermore, the incorporation of bulky groups in the R</a:t>
            </a:r>
            <a:r>
              <a:rPr lang="en-US" sz="3200" baseline="-25000" dirty="0"/>
              <a:t>2</a:t>
            </a:r>
            <a:r>
              <a:rPr lang="en-US" sz="3200" dirty="0"/>
              <a:t> position was beneficial for increasing the solubility. Finally, a candidate was selected for </a:t>
            </a:r>
            <a:r>
              <a:rPr lang="en-US" sz="3200" i="1" dirty="0"/>
              <a:t>in vivo </a:t>
            </a:r>
            <a:r>
              <a:rPr lang="en-US" sz="3200" dirty="0"/>
              <a:t>efficacy studies in a murine model of  visceral pain.</a:t>
            </a:r>
            <a:r>
              <a:rPr lang="en-US" sz="3200" baseline="30000" dirty="0"/>
              <a:t>1</a:t>
            </a:r>
            <a:endParaRPr lang="en-US" sz="3200" dirty="0"/>
          </a:p>
        </p:txBody>
      </p:sp>
      <p:graphicFrame>
        <p:nvGraphicFramePr>
          <p:cNvPr id="10" name="Object 2">
            <a:extLst>
              <a:ext uri="{FF2B5EF4-FFF2-40B4-BE49-F238E27FC236}">
                <a16:creationId xmlns:a16="http://schemas.microsoft.com/office/drawing/2014/main" id="{3B452F1A-6B03-3623-E5F1-B75C84183845}"/>
              </a:ext>
            </a:extLst>
          </p:cNvPr>
          <p:cNvGraphicFramePr>
            <a:graphicFrameLocks noChangeAspect="1"/>
          </p:cNvGraphicFramePr>
          <p:nvPr>
            <p:extLst/>
          </p:nvPr>
        </p:nvGraphicFramePr>
        <p:xfrm>
          <a:off x="2909888" y="11699875"/>
          <a:ext cx="8386762" cy="2232025"/>
        </p:xfrm>
        <a:graphic>
          <a:graphicData uri="http://schemas.openxmlformats.org/presentationml/2006/ole">
            <mc:AlternateContent xmlns:mc="http://schemas.openxmlformats.org/markup-compatibility/2006">
              <mc:Choice xmlns:v="urn:schemas-microsoft-com:vml" Requires="v">
                <p:oleObj spid="_x0000_s2071" name="CS ChemDraw Drawing" r:id="rId13" imgW="3925640" imgH="1045233" progId="ChemDraw.Document.6.0">
                  <p:embed/>
                </p:oleObj>
              </mc:Choice>
              <mc:Fallback>
                <p:oleObj name="CS ChemDraw Drawing" r:id="rId13" imgW="3925640" imgH="1045233" progId="ChemDraw.Document.6.0">
                  <p:embed/>
                  <p:pic>
                    <p:nvPicPr>
                      <p:cNvPr id="10" name="Object 2">
                        <a:extLst>
                          <a:ext uri="{FF2B5EF4-FFF2-40B4-BE49-F238E27FC236}">
                            <a16:creationId xmlns:a16="http://schemas.microsoft.com/office/drawing/2014/main" id="{3B452F1A-6B03-3623-E5F1-B75C84183845}"/>
                          </a:ext>
                        </a:extLst>
                      </p:cNvPr>
                      <p:cNvPicPr>
                        <a:picLocks noChangeAspect="1" noChangeArrowheads="1"/>
                      </p:cNvPicPr>
                      <p:nvPr/>
                    </p:nvPicPr>
                    <p:blipFill>
                      <a:blip r:embed="rId14"/>
                      <a:srcRect/>
                      <a:stretch>
                        <a:fillRect/>
                      </a:stretch>
                    </p:blipFill>
                    <p:spPr bwMode="auto">
                      <a:xfrm>
                        <a:off x="2909888" y="11699875"/>
                        <a:ext cx="8386762"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14 CuadroTexto">
            <a:extLst>
              <a:ext uri="{FF2B5EF4-FFF2-40B4-BE49-F238E27FC236}">
                <a16:creationId xmlns:a16="http://schemas.microsoft.com/office/drawing/2014/main" id="{B19DCC1D-3298-0228-9B3B-9C0CFB5C9841}"/>
              </a:ext>
            </a:extLst>
          </p:cNvPr>
          <p:cNvSpPr txBox="1"/>
          <p:nvPr/>
        </p:nvSpPr>
        <p:spPr>
          <a:xfrm>
            <a:off x="439429" y="13918455"/>
            <a:ext cx="7332245" cy="523220"/>
          </a:xfrm>
          <a:prstGeom prst="rect">
            <a:avLst/>
          </a:prstGeom>
          <a:noFill/>
        </p:spPr>
        <p:txBody>
          <a:bodyPr wrap="square" rtlCol="0">
            <a:spAutoFit/>
          </a:bodyPr>
          <a:lstStyle/>
          <a:p>
            <a:r>
              <a:rPr lang="en-US" sz="2800" b="1" dirty="0"/>
              <a:t>Figure 1. </a:t>
            </a:r>
            <a:r>
              <a:rPr lang="en-US" sz="2800" dirty="0"/>
              <a:t>Previous work by our research group.</a:t>
            </a:r>
            <a:r>
              <a:rPr lang="en-US" sz="2800" baseline="30000" dirty="0"/>
              <a:t>1</a:t>
            </a:r>
          </a:p>
        </p:txBody>
      </p:sp>
      <p:sp>
        <p:nvSpPr>
          <p:cNvPr id="16" name="8 CuadroTexto">
            <a:extLst>
              <a:ext uri="{FF2B5EF4-FFF2-40B4-BE49-F238E27FC236}">
                <a16:creationId xmlns:a16="http://schemas.microsoft.com/office/drawing/2014/main" id="{0EF1764A-7679-C73E-2D19-DE2CBF9D5853}"/>
              </a:ext>
            </a:extLst>
          </p:cNvPr>
          <p:cNvSpPr txBox="1"/>
          <p:nvPr/>
        </p:nvSpPr>
        <p:spPr>
          <a:xfrm>
            <a:off x="382279" y="14520517"/>
            <a:ext cx="14316384" cy="3046988"/>
          </a:xfrm>
          <a:prstGeom prst="rect">
            <a:avLst/>
          </a:prstGeom>
          <a:noFill/>
        </p:spPr>
        <p:txBody>
          <a:bodyPr wrap="square" rtlCol="0">
            <a:spAutoFit/>
          </a:bodyPr>
          <a:lstStyle/>
          <a:p>
            <a:pPr algn="just"/>
            <a:r>
              <a:rPr lang="en-US" sz="3200" dirty="0"/>
              <a:t>In </a:t>
            </a:r>
            <a:r>
              <a:rPr lang="en-US" sz="3200" b="1" dirty="0"/>
              <a:t>this work </a:t>
            </a:r>
            <a:r>
              <a:rPr lang="en-US" sz="3200" dirty="0"/>
              <a:t>we explored the introduction of </a:t>
            </a:r>
            <a:r>
              <a:rPr lang="en-US" sz="3200" b="1" dirty="0"/>
              <a:t>different groups </a:t>
            </a:r>
            <a:r>
              <a:rPr lang="en-US" sz="3200" dirty="0"/>
              <a:t>in the </a:t>
            </a:r>
            <a:r>
              <a:rPr lang="en-US" sz="3200" b="1" dirty="0"/>
              <a:t>aromatic ring of I</a:t>
            </a:r>
            <a:r>
              <a:rPr lang="en-US" sz="3200" dirty="0"/>
              <a:t> to observe their impact on the </a:t>
            </a:r>
            <a:r>
              <a:rPr lang="en-US" sz="3200" b="1" dirty="0"/>
              <a:t>inhibitory activity </a:t>
            </a:r>
            <a:r>
              <a:rPr lang="en-US" sz="3200" dirty="0"/>
              <a:t>and the </a:t>
            </a:r>
            <a:r>
              <a:rPr lang="en-US" sz="3200" b="1" dirty="0"/>
              <a:t>DMPK properties</a:t>
            </a:r>
            <a:r>
              <a:rPr lang="en-US" sz="3200" dirty="0"/>
              <a:t>. Several derivatives were synthesized and submitted to a screening cascade that allowed us to select </a:t>
            </a:r>
            <a:r>
              <a:rPr lang="en-US" sz="3200" b="1" dirty="0"/>
              <a:t>16</a:t>
            </a:r>
            <a:r>
              <a:rPr lang="en-US" sz="3200" dirty="0"/>
              <a:t> for </a:t>
            </a:r>
            <a:r>
              <a:rPr lang="en-US" sz="3200" i="1" dirty="0"/>
              <a:t>in vivo</a:t>
            </a:r>
            <a:r>
              <a:rPr lang="en-US" sz="3200" dirty="0"/>
              <a:t> assays in a </a:t>
            </a:r>
            <a:r>
              <a:rPr lang="en-US" sz="3200" b="1" dirty="0"/>
              <a:t>murine model of chemotherapy-induced neuropathic pain</a:t>
            </a:r>
            <a:r>
              <a:rPr lang="en-US" sz="3200" dirty="0"/>
              <a:t> (CINP). CINP </a:t>
            </a:r>
            <a:r>
              <a:rPr lang="en-US" sz="3200" dirty="0">
                <a:solidFill>
                  <a:srgbClr val="000000"/>
                </a:solidFill>
                <a:effectLst/>
                <a:ea typeface="Calibri" panose="020F0502020204030204" pitchFamily="34" charset="0"/>
              </a:rPr>
              <a:t>is a highly prevalent, severe side effect of several anticancer agents and, currently, no therapies offer adequate relief for it.</a:t>
            </a:r>
            <a:r>
              <a:rPr lang="en-US" sz="3200" baseline="30000" dirty="0">
                <a:solidFill>
                  <a:srgbClr val="000000"/>
                </a:solidFill>
                <a:effectLst/>
                <a:ea typeface="Calibri" panose="020F0502020204030204" pitchFamily="34" charset="0"/>
              </a:rPr>
              <a:t>2,3</a:t>
            </a:r>
            <a:r>
              <a:rPr lang="en-US" sz="3200" dirty="0"/>
              <a:t> </a:t>
            </a:r>
          </a:p>
        </p:txBody>
      </p:sp>
      <p:graphicFrame>
        <p:nvGraphicFramePr>
          <p:cNvPr id="48" name="Object 13">
            <a:extLst>
              <a:ext uri="{FF2B5EF4-FFF2-40B4-BE49-F238E27FC236}">
                <a16:creationId xmlns:a16="http://schemas.microsoft.com/office/drawing/2014/main" id="{B12C837F-DECE-6378-977A-4E821EF6AD0E}"/>
              </a:ext>
            </a:extLst>
          </p:cNvPr>
          <p:cNvGraphicFramePr>
            <a:graphicFrameLocks noChangeAspect="1"/>
          </p:cNvGraphicFramePr>
          <p:nvPr/>
        </p:nvGraphicFramePr>
        <p:xfrm>
          <a:off x="457200" y="18722066"/>
          <a:ext cx="14027150" cy="2078037"/>
        </p:xfrm>
        <a:graphic>
          <a:graphicData uri="http://schemas.openxmlformats.org/presentationml/2006/ole">
            <mc:AlternateContent xmlns:mc="http://schemas.openxmlformats.org/markup-compatibility/2006">
              <mc:Choice xmlns:v="urn:schemas-microsoft-com:vml" Requires="v">
                <p:oleObj spid="_x0000_s2072" name="CS ChemDraw Drawing" r:id="rId15" imgW="6543857" imgH="972060" progId="ChemDraw.Document.6.0">
                  <p:embed/>
                </p:oleObj>
              </mc:Choice>
              <mc:Fallback>
                <p:oleObj name="CS ChemDraw Drawing" r:id="rId15" imgW="6543857" imgH="972060" progId="ChemDraw.Document.6.0">
                  <p:embed/>
                  <p:pic>
                    <p:nvPicPr>
                      <p:cNvPr id="48" name="Object 13">
                        <a:extLst>
                          <a:ext uri="{FF2B5EF4-FFF2-40B4-BE49-F238E27FC236}">
                            <a16:creationId xmlns:a16="http://schemas.microsoft.com/office/drawing/2014/main" id="{B12C837F-DECE-6378-977A-4E821EF6AD0E}"/>
                          </a:ext>
                        </a:extLst>
                      </p:cNvPr>
                      <p:cNvPicPr>
                        <a:picLocks noChangeAspect="1" noChangeArrowheads="1"/>
                      </p:cNvPicPr>
                      <p:nvPr/>
                    </p:nvPicPr>
                    <p:blipFill>
                      <a:blip r:embed="rId16"/>
                      <a:srcRect/>
                      <a:stretch>
                        <a:fillRect/>
                      </a:stretch>
                    </p:blipFill>
                    <p:spPr bwMode="auto">
                      <a:xfrm>
                        <a:off x="457200" y="18722066"/>
                        <a:ext cx="14027150" cy="207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 name="Object 20">
            <a:extLst>
              <a:ext uri="{FF2B5EF4-FFF2-40B4-BE49-F238E27FC236}">
                <a16:creationId xmlns:a16="http://schemas.microsoft.com/office/drawing/2014/main" id="{4A0B325B-D12B-4636-9208-994909CA3124}"/>
              </a:ext>
            </a:extLst>
          </p:cNvPr>
          <p:cNvGraphicFramePr>
            <a:graphicFrameLocks noChangeAspect="1"/>
          </p:cNvGraphicFramePr>
          <p:nvPr>
            <p:extLst>
              <p:ext uri="{D42A27DB-BD31-4B8C-83A1-F6EECF244321}">
                <p14:modId xmlns:p14="http://schemas.microsoft.com/office/powerpoint/2010/main" val="2692099984"/>
              </p:ext>
            </p:extLst>
          </p:nvPr>
        </p:nvGraphicFramePr>
        <p:xfrm>
          <a:off x="233363" y="21045488"/>
          <a:ext cx="14522450" cy="6099175"/>
        </p:xfrm>
        <a:graphic>
          <a:graphicData uri="http://schemas.openxmlformats.org/presentationml/2006/ole">
            <mc:AlternateContent xmlns:mc="http://schemas.openxmlformats.org/markup-compatibility/2006">
              <mc:Choice xmlns:v="urn:schemas-microsoft-com:vml" Requires="v">
                <p:oleObj spid="_x0000_s2073" name="CS ChemDraw Drawing" r:id="rId17" imgW="6494844" imgH="2729117" progId="ChemDraw.Document.6.0">
                  <p:embed/>
                </p:oleObj>
              </mc:Choice>
              <mc:Fallback>
                <p:oleObj name="CS ChemDraw Drawing" r:id="rId17" imgW="6494844" imgH="2729117" progId="ChemDraw.Document.6.0">
                  <p:embed/>
                  <p:pic>
                    <p:nvPicPr>
                      <p:cNvPr id="66" name="Object 20">
                        <a:extLst>
                          <a:ext uri="{FF2B5EF4-FFF2-40B4-BE49-F238E27FC236}">
                            <a16:creationId xmlns:a16="http://schemas.microsoft.com/office/drawing/2014/main" id="{4A0B325B-D12B-4636-9208-994909CA3124}"/>
                          </a:ext>
                        </a:extLst>
                      </p:cNvPr>
                      <p:cNvPicPr>
                        <a:picLocks noChangeAspect="1" noChangeArrowheads="1"/>
                      </p:cNvPicPr>
                      <p:nvPr/>
                    </p:nvPicPr>
                    <p:blipFill>
                      <a:blip r:embed="rId18"/>
                      <a:srcRect/>
                      <a:stretch>
                        <a:fillRect/>
                      </a:stretch>
                    </p:blipFill>
                    <p:spPr bwMode="auto">
                      <a:xfrm>
                        <a:off x="233363" y="21045488"/>
                        <a:ext cx="14522450" cy="609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 name="16 CuadroTexto">
            <a:extLst>
              <a:ext uri="{FF2B5EF4-FFF2-40B4-BE49-F238E27FC236}">
                <a16:creationId xmlns:a16="http://schemas.microsoft.com/office/drawing/2014/main" id="{43A37B45-0466-9278-8378-CB6110ADF126}"/>
              </a:ext>
            </a:extLst>
          </p:cNvPr>
          <p:cNvSpPr txBox="1"/>
          <p:nvPr/>
        </p:nvSpPr>
        <p:spPr>
          <a:xfrm>
            <a:off x="429611" y="27133669"/>
            <a:ext cx="7315200" cy="492443"/>
          </a:xfrm>
          <a:prstGeom prst="rect">
            <a:avLst/>
          </a:prstGeom>
          <a:noFill/>
        </p:spPr>
        <p:txBody>
          <a:bodyPr wrap="square" rtlCol="0">
            <a:spAutoFit/>
          </a:bodyPr>
          <a:lstStyle/>
          <a:p>
            <a:r>
              <a:rPr lang="en-US" sz="2600" b="1" dirty="0"/>
              <a:t>Scheme 1. </a:t>
            </a:r>
            <a:r>
              <a:rPr lang="en-US" sz="2600" dirty="0"/>
              <a:t>Synthesis of compounds </a:t>
            </a:r>
            <a:r>
              <a:rPr lang="en-US" sz="2600" b="1" dirty="0"/>
              <a:t>1 – 16</a:t>
            </a:r>
            <a:r>
              <a:rPr lang="en-US" sz="2600" dirty="0"/>
              <a:t>. </a:t>
            </a:r>
          </a:p>
        </p:txBody>
      </p:sp>
      <p:graphicFrame>
        <p:nvGraphicFramePr>
          <p:cNvPr id="72" name="27 Tabla">
            <a:extLst>
              <a:ext uri="{FF2B5EF4-FFF2-40B4-BE49-F238E27FC236}">
                <a16:creationId xmlns:a16="http://schemas.microsoft.com/office/drawing/2014/main" id="{BA5D8101-3428-A36A-44CD-FE3E8C07A5F9}"/>
              </a:ext>
            </a:extLst>
          </p:cNvPr>
          <p:cNvGraphicFramePr>
            <a:graphicFrameLocks noGrp="1"/>
          </p:cNvGraphicFramePr>
          <p:nvPr>
            <p:extLst>
              <p:ext uri="{D42A27DB-BD31-4B8C-83A1-F6EECF244321}">
                <p14:modId xmlns:p14="http://schemas.microsoft.com/office/powerpoint/2010/main" val="1009838626"/>
              </p:ext>
            </p:extLst>
          </p:nvPr>
        </p:nvGraphicFramePr>
        <p:xfrm>
          <a:off x="16009884" y="7972234"/>
          <a:ext cx="15355614" cy="10039036"/>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1513489">
                  <a:extLst>
                    <a:ext uri="{9D8B030D-6E8A-4147-A177-3AD203B41FA5}">
                      <a16:colId xmlns:a16="http://schemas.microsoft.com/office/drawing/2014/main" val="20000"/>
                    </a:ext>
                  </a:extLst>
                </a:gridCol>
                <a:gridCol w="2632527">
                  <a:extLst>
                    <a:ext uri="{9D8B030D-6E8A-4147-A177-3AD203B41FA5}">
                      <a16:colId xmlns:a16="http://schemas.microsoft.com/office/drawing/2014/main" val="20001"/>
                    </a:ext>
                  </a:extLst>
                </a:gridCol>
                <a:gridCol w="2579743">
                  <a:extLst>
                    <a:ext uri="{9D8B030D-6E8A-4147-A177-3AD203B41FA5}">
                      <a16:colId xmlns:a16="http://schemas.microsoft.com/office/drawing/2014/main" val="20002"/>
                    </a:ext>
                  </a:extLst>
                </a:gridCol>
                <a:gridCol w="2487609">
                  <a:extLst>
                    <a:ext uri="{9D8B030D-6E8A-4147-A177-3AD203B41FA5}">
                      <a16:colId xmlns:a16="http://schemas.microsoft.com/office/drawing/2014/main" val="20003"/>
                    </a:ext>
                  </a:extLst>
                </a:gridCol>
                <a:gridCol w="1842674">
                  <a:extLst>
                    <a:ext uri="{9D8B030D-6E8A-4147-A177-3AD203B41FA5}">
                      <a16:colId xmlns:a16="http://schemas.microsoft.com/office/drawing/2014/main" val="20004"/>
                    </a:ext>
                  </a:extLst>
                </a:gridCol>
                <a:gridCol w="1750540">
                  <a:extLst>
                    <a:ext uri="{9D8B030D-6E8A-4147-A177-3AD203B41FA5}">
                      <a16:colId xmlns:a16="http://schemas.microsoft.com/office/drawing/2014/main" val="20005"/>
                    </a:ext>
                  </a:extLst>
                </a:gridCol>
                <a:gridCol w="2549032">
                  <a:extLst>
                    <a:ext uri="{9D8B030D-6E8A-4147-A177-3AD203B41FA5}">
                      <a16:colId xmlns:a16="http://schemas.microsoft.com/office/drawing/2014/main" val="20006"/>
                    </a:ext>
                  </a:extLst>
                </a:gridCol>
              </a:tblGrid>
              <a:tr h="1857566">
                <a:tc>
                  <a:txBody>
                    <a:bodyPr/>
                    <a:lstStyle/>
                    <a:p>
                      <a:pPr algn="ctr"/>
                      <a:r>
                        <a:rPr lang="en-US" sz="3200" dirty="0">
                          <a:solidFill>
                            <a:schemeClr val="tx1"/>
                          </a:solidFill>
                        </a:rPr>
                        <a:t>Cpd.</a:t>
                      </a:r>
                    </a:p>
                  </a:txBody>
                  <a:tcPr anchor="ctr">
                    <a:blipFill dpi="0" rotWithShape="1">
                      <a:blip r:embed="rId19">
                        <a:alphaModFix amt="81000"/>
                      </a:blip>
                      <a:srcRect/>
                      <a:tile tx="0" ty="0" sx="100000" sy="100000" flip="none" algn="tl"/>
                    </a:blipFill>
                  </a:tcPr>
                </a:tc>
                <a:tc>
                  <a:txBody>
                    <a:bodyPr/>
                    <a:lstStyle/>
                    <a:p>
                      <a:pPr algn="ctr"/>
                      <a:r>
                        <a:rPr lang="en-US" sz="3200" dirty="0" err="1">
                          <a:solidFill>
                            <a:schemeClr val="tx1"/>
                          </a:solidFill>
                        </a:rPr>
                        <a:t>sEH</a:t>
                      </a:r>
                      <a:r>
                        <a:rPr lang="en-US" sz="3200" baseline="0" dirty="0">
                          <a:solidFill>
                            <a:schemeClr val="tx1"/>
                          </a:solidFill>
                        </a:rPr>
                        <a:t> </a:t>
                      </a:r>
                      <a:r>
                        <a:rPr lang="en-US" sz="3200" dirty="0">
                          <a:solidFill>
                            <a:schemeClr val="tx1"/>
                          </a:solidFill>
                        </a:rPr>
                        <a:t>IC</a:t>
                      </a:r>
                      <a:r>
                        <a:rPr lang="en-US" sz="3200" baseline="-25000" dirty="0">
                          <a:solidFill>
                            <a:schemeClr val="tx1"/>
                          </a:solidFill>
                        </a:rPr>
                        <a:t>50</a:t>
                      </a:r>
                      <a:r>
                        <a:rPr lang="en-US" sz="3200" dirty="0">
                          <a:solidFill>
                            <a:schemeClr val="tx1"/>
                          </a:solidFill>
                        </a:rPr>
                        <a:t> (</a:t>
                      </a:r>
                      <a:r>
                        <a:rPr lang="en-US" sz="3200" dirty="0" err="1">
                          <a:solidFill>
                            <a:schemeClr val="tx1"/>
                          </a:solidFill>
                        </a:rPr>
                        <a:t>nM</a:t>
                      </a:r>
                      <a:r>
                        <a:rPr lang="en-US" sz="3200" dirty="0">
                          <a:solidFill>
                            <a:schemeClr val="tx1"/>
                          </a:solidFill>
                        </a:rPr>
                        <a:t>)</a:t>
                      </a:r>
                      <a:r>
                        <a:rPr lang="en-US" sz="3200" baseline="30000" dirty="0">
                          <a:solidFill>
                            <a:schemeClr val="tx1"/>
                          </a:solidFill>
                        </a:rPr>
                        <a:t>a</a:t>
                      </a:r>
                    </a:p>
                    <a:p>
                      <a:pPr algn="ctr"/>
                      <a:r>
                        <a:rPr lang="en-US" sz="2800" b="0" dirty="0">
                          <a:solidFill>
                            <a:schemeClr val="tx1"/>
                          </a:solidFill>
                        </a:rPr>
                        <a:t>h / m </a:t>
                      </a:r>
                    </a:p>
                  </a:txBody>
                  <a:tcPr anchor="ctr">
                    <a:blipFill dpi="0" rotWithShape="1">
                      <a:blip r:embed="rId19">
                        <a:alphaModFix amt="81000"/>
                      </a:blip>
                      <a:srcRect/>
                      <a:tile tx="0" ty="0" sx="100000" sy="100000" flip="none" algn="tl"/>
                    </a:blipFill>
                  </a:tcPr>
                </a:tc>
                <a:tc>
                  <a:txBody>
                    <a:bodyPr/>
                    <a:lstStyle/>
                    <a:p>
                      <a:pPr algn="ctr"/>
                      <a:r>
                        <a:rPr lang="en-US" sz="3200" dirty="0">
                          <a:solidFill>
                            <a:schemeClr val="tx1"/>
                          </a:solidFill>
                        </a:rPr>
                        <a:t>Microsomal stability (%)</a:t>
                      </a:r>
                      <a:r>
                        <a:rPr lang="en-US" sz="3200" baseline="30000" dirty="0">
                          <a:solidFill>
                            <a:schemeClr val="tx1"/>
                          </a:solidFill>
                        </a:rPr>
                        <a:t>b</a:t>
                      </a:r>
                      <a:endParaRPr lang="en-US" sz="3200" dirty="0">
                        <a:solidFill>
                          <a:schemeClr val="tx1"/>
                        </a:solidFill>
                      </a:endParaRPr>
                    </a:p>
                    <a:p>
                      <a:pPr marL="0" marR="0" lvl="0" indent="0" algn="ctr" defTabSz="3239933" rtl="0" eaLnBrk="1" fontAlgn="auto" latinLnBrk="0" hangingPunct="1">
                        <a:lnSpc>
                          <a:spcPct val="100000"/>
                        </a:lnSpc>
                        <a:spcBef>
                          <a:spcPts val="0"/>
                        </a:spcBef>
                        <a:spcAft>
                          <a:spcPts val="0"/>
                        </a:spcAft>
                        <a:buClrTx/>
                        <a:buSzTx/>
                        <a:buFontTx/>
                        <a:buNone/>
                        <a:tabLst/>
                        <a:defRPr/>
                      </a:pPr>
                      <a:r>
                        <a:rPr lang="en-US" sz="2800" b="0" dirty="0">
                          <a:solidFill>
                            <a:schemeClr val="tx1"/>
                          </a:solidFill>
                        </a:rPr>
                        <a:t>h / m / r</a:t>
                      </a:r>
                    </a:p>
                  </a:txBody>
                  <a:tcPr anchor="ctr">
                    <a:blipFill dpi="0" rotWithShape="1">
                      <a:blip r:embed="rId19">
                        <a:alphaModFix amt="81000"/>
                      </a:blip>
                      <a:srcRect/>
                      <a:tile tx="0" ty="0" sx="100000" sy="100000" flip="none" algn="tl"/>
                    </a:blipFill>
                  </a:tcPr>
                </a:tc>
                <a:tc>
                  <a:txBody>
                    <a:bodyPr/>
                    <a:lstStyle/>
                    <a:p>
                      <a:pPr algn="ctr"/>
                      <a:r>
                        <a:rPr lang="en-US" sz="3200" dirty="0">
                          <a:solidFill>
                            <a:schemeClr val="tx1"/>
                          </a:solidFill>
                        </a:rPr>
                        <a:t>Cytochrome</a:t>
                      </a:r>
                      <a:r>
                        <a:rPr lang="en-US" sz="3200" baseline="0" dirty="0">
                          <a:solidFill>
                            <a:schemeClr val="tx1"/>
                          </a:solidFill>
                        </a:rPr>
                        <a:t> </a:t>
                      </a:r>
                      <a:r>
                        <a:rPr lang="en-US" sz="3200" baseline="0" dirty="0" err="1">
                          <a:solidFill>
                            <a:schemeClr val="tx1"/>
                          </a:solidFill>
                        </a:rPr>
                        <a:t>inhibition</a:t>
                      </a:r>
                      <a:r>
                        <a:rPr lang="en-US" sz="3200" baseline="30000" dirty="0" err="1">
                          <a:solidFill>
                            <a:schemeClr val="tx1"/>
                          </a:solidFill>
                        </a:rPr>
                        <a:t>c</a:t>
                      </a:r>
                      <a:endParaRPr lang="es-ES" sz="3200" baseline="0" dirty="0">
                        <a:solidFill>
                          <a:schemeClr val="tx1"/>
                        </a:solidFill>
                      </a:endParaRPr>
                    </a:p>
                    <a:p>
                      <a:pPr algn="ctr"/>
                      <a:r>
                        <a:rPr lang="es-ES" sz="2800" b="0" baseline="0" dirty="0">
                          <a:solidFill>
                            <a:schemeClr val="tx1"/>
                          </a:solidFill>
                        </a:rPr>
                        <a:t>CYP2C19</a:t>
                      </a:r>
                      <a:endParaRPr lang="en-US" sz="2800" b="0" dirty="0">
                        <a:solidFill>
                          <a:schemeClr val="tx1"/>
                        </a:solidFill>
                      </a:endParaRPr>
                    </a:p>
                  </a:txBody>
                  <a:tcPr anchor="ctr">
                    <a:blipFill dpi="0" rotWithShape="1">
                      <a:blip r:embed="rId19">
                        <a:alphaModFix amt="81000"/>
                      </a:blip>
                      <a:srcRect/>
                      <a:tile tx="0" ty="0" sx="100000" sy="100000" flip="none" algn="tl"/>
                    </a:blipFill>
                  </a:tcPr>
                </a:tc>
                <a:tc>
                  <a:txBody>
                    <a:bodyPr/>
                    <a:lstStyle/>
                    <a:p>
                      <a:pPr algn="ctr"/>
                      <a:r>
                        <a:rPr lang="en-US" sz="3200" dirty="0">
                          <a:solidFill>
                            <a:schemeClr val="tx1"/>
                          </a:solidFill>
                        </a:rPr>
                        <a:t>Solubility  (</a:t>
                      </a:r>
                      <a:r>
                        <a:rPr lang="el-GR" sz="3200" baseline="0" dirty="0">
                          <a:solidFill>
                            <a:schemeClr val="tx1"/>
                          </a:solidFill>
                        </a:rPr>
                        <a:t>μ</a:t>
                      </a:r>
                      <a:r>
                        <a:rPr lang="es-ES" sz="3200" baseline="0" dirty="0">
                          <a:solidFill>
                            <a:schemeClr val="tx1"/>
                          </a:solidFill>
                        </a:rPr>
                        <a:t>M)</a:t>
                      </a:r>
                      <a:r>
                        <a:rPr lang="en-US" sz="3200" baseline="30000" dirty="0">
                          <a:solidFill>
                            <a:schemeClr val="tx1"/>
                          </a:solidFill>
                        </a:rPr>
                        <a:t>d</a:t>
                      </a:r>
                      <a:endParaRPr lang="en-US" sz="3200" dirty="0">
                        <a:solidFill>
                          <a:schemeClr val="tx1"/>
                        </a:solidFill>
                      </a:endParaRPr>
                    </a:p>
                  </a:txBody>
                  <a:tcPr anchor="ctr">
                    <a:blipFill dpi="0" rotWithShape="1">
                      <a:blip r:embed="rId19">
                        <a:alphaModFix amt="81000"/>
                      </a:blip>
                      <a:srcRect/>
                      <a:tile tx="0" ty="0" sx="100000" sy="100000" flip="none" algn="tl"/>
                    </a:blipFill>
                  </a:tcPr>
                </a:tc>
                <a:tc>
                  <a:txBody>
                    <a:bodyPr/>
                    <a:lstStyle/>
                    <a:p>
                      <a:pPr algn="ctr"/>
                      <a:r>
                        <a:rPr lang="en-US" sz="3200" dirty="0">
                          <a:solidFill>
                            <a:schemeClr val="tx1"/>
                          </a:solidFill>
                        </a:rPr>
                        <a:t>PAMPA –</a:t>
                      </a:r>
                      <a:r>
                        <a:rPr lang="en-US" sz="3200" dirty="0" err="1">
                          <a:solidFill>
                            <a:schemeClr val="tx1"/>
                          </a:solidFill>
                        </a:rPr>
                        <a:t>BBB</a:t>
                      </a:r>
                      <a:r>
                        <a:rPr lang="en-US" sz="3200" baseline="30000" dirty="0" err="1">
                          <a:solidFill>
                            <a:schemeClr val="tx1"/>
                          </a:solidFill>
                        </a:rPr>
                        <a:t>e</a:t>
                      </a:r>
                      <a:endParaRPr lang="en-US" sz="3200" dirty="0">
                        <a:solidFill>
                          <a:schemeClr val="tx1"/>
                        </a:solidFill>
                      </a:endParaRPr>
                    </a:p>
                  </a:txBody>
                  <a:tcPr anchor="ctr">
                    <a:blipFill dpi="0" rotWithShape="1">
                      <a:blip r:embed="rId19">
                        <a:alphaModFix amt="81000"/>
                      </a:blip>
                      <a:srcRect/>
                      <a:tile tx="0" ty="0" sx="100000" sy="100000" flip="none" algn="tl"/>
                    </a:blipFill>
                  </a:tcPr>
                </a:tc>
                <a:tc>
                  <a:txBody>
                    <a:bodyPr/>
                    <a:lstStyle/>
                    <a:p>
                      <a:pPr algn="ctr"/>
                      <a:r>
                        <a:rPr lang="en-US" sz="3200" dirty="0" err="1">
                          <a:solidFill>
                            <a:schemeClr val="tx1"/>
                          </a:solidFill>
                        </a:rPr>
                        <a:t>Cytotoxicity</a:t>
                      </a:r>
                      <a:r>
                        <a:rPr lang="en-US" sz="3200" dirty="0">
                          <a:solidFill>
                            <a:schemeClr val="tx1"/>
                          </a:solidFill>
                        </a:rPr>
                        <a:t> LD</a:t>
                      </a:r>
                      <a:r>
                        <a:rPr lang="en-US" sz="3200" baseline="-25000" dirty="0">
                          <a:solidFill>
                            <a:schemeClr val="tx1"/>
                          </a:solidFill>
                        </a:rPr>
                        <a:t>50</a:t>
                      </a:r>
                      <a:r>
                        <a:rPr lang="en-US" sz="3200" dirty="0">
                          <a:solidFill>
                            <a:schemeClr val="tx1"/>
                          </a:solidFill>
                        </a:rPr>
                        <a:t> (</a:t>
                      </a:r>
                      <a:r>
                        <a:rPr lang="el-GR" sz="3200" baseline="0" dirty="0">
                          <a:solidFill>
                            <a:schemeClr val="tx1"/>
                          </a:solidFill>
                        </a:rPr>
                        <a:t>μ</a:t>
                      </a:r>
                      <a:r>
                        <a:rPr lang="es-ES" sz="3200" baseline="0" dirty="0">
                          <a:solidFill>
                            <a:schemeClr val="tx1"/>
                          </a:solidFill>
                        </a:rPr>
                        <a:t>M)</a:t>
                      </a:r>
                      <a:r>
                        <a:rPr lang="en-US" sz="3200" baseline="30000" dirty="0" err="1">
                          <a:solidFill>
                            <a:schemeClr val="tx1"/>
                          </a:solidFill>
                        </a:rPr>
                        <a:t>f,g</a:t>
                      </a:r>
                      <a:endParaRPr lang="es-ES" sz="3200" baseline="0" dirty="0">
                        <a:solidFill>
                          <a:schemeClr val="tx1"/>
                        </a:solidFill>
                      </a:endParaRPr>
                    </a:p>
                    <a:p>
                      <a:pPr algn="ctr"/>
                      <a:r>
                        <a:rPr lang="en-US" sz="2800" b="0" dirty="0">
                          <a:solidFill>
                            <a:schemeClr val="tx1"/>
                          </a:solidFill>
                        </a:rPr>
                        <a:t>PI / MTT</a:t>
                      </a:r>
                    </a:p>
                  </a:txBody>
                  <a:tcPr anchor="ctr">
                    <a:blipFill dpi="0" rotWithShape="1">
                      <a:blip r:embed="rId19">
                        <a:alphaModFix amt="81000"/>
                      </a:blip>
                      <a:srcRect/>
                      <a:tile tx="0" ty="0" sx="100000" sy="100000" flip="none" algn="tl"/>
                    </a:blipFill>
                  </a:tcPr>
                </a:tc>
                <a:extLst>
                  <a:ext uri="{0D108BD9-81ED-4DB2-BD59-A6C34878D82A}">
                    <a16:rowId xmlns:a16="http://schemas.microsoft.com/office/drawing/2014/main" val="10000"/>
                  </a:ext>
                </a:extLst>
              </a:tr>
              <a:tr h="818147">
                <a:tc>
                  <a:txBody>
                    <a:bodyPr/>
                    <a:lstStyle/>
                    <a:p>
                      <a:pPr algn="ctr"/>
                      <a:r>
                        <a:rPr lang="en-US" sz="3200" b="1" dirty="0"/>
                        <a:t>7</a:t>
                      </a:r>
                    </a:p>
                  </a:txBody>
                  <a:tcPr anchor="ctr">
                    <a:blipFill dpi="0" rotWithShape="1">
                      <a:blip r:embed="rId19">
                        <a:alphaModFix amt="81000"/>
                      </a:blip>
                      <a:srcRect/>
                      <a:tile tx="0" ty="0" sx="100000" sy="100000" flip="none" algn="tl"/>
                    </a:blipFill>
                  </a:tcPr>
                </a:tc>
                <a:tc>
                  <a:txBody>
                    <a:bodyPr/>
                    <a:lstStyle/>
                    <a:p>
                      <a:pPr algn="ctr"/>
                      <a:r>
                        <a:rPr lang="en-US" sz="3200" dirty="0"/>
                        <a:t>4.5 / 4.5</a:t>
                      </a:r>
                    </a:p>
                  </a:txBody>
                  <a:tcPr anchor="ctr">
                    <a:blipFill dpi="0" rotWithShape="1">
                      <a:blip r:embed="rId19">
                        <a:alphaModFix amt="81000"/>
                      </a:blip>
                      <a:srcRect/>
                      <a:tile tx="0" ty="0" sx="100000" sy="100000" flip="none" algn="tl"/>
                    </a:blipFill>
                  </a:tcPr>
                </a:tc>
                <a:tc>
                  <a:txBody>
                    <a:bodyPr/>
                    <a:lstStyle/>
                    <a:p>
                      <a:pPr algn="ctr"/>
                      <a:r>
                        <a:rPr lang="en-US" sz="3200" dirty="0"/>
                        <a:t>100 / 27 / 45</a:t>
                      </a:r>
                    </a:p>
                  </a:txBody>
                  <a:tcPr anchor="ctr">
                    <a:blipFill dpi="0" rotWithShape="1">
                      <a:blip r:embed="rId19">
                        <a:alphaModFix amt="81000"/>
                      </a:blip>
                      <a:srcRect/>
                      <a:tile tx="0" ty="0" sx="100000" sy="100000" flip="none" algn="tl"/>
                    </a:blipFill>
                  </a:tcPr>
                </a:tc>
                <a:tc>
                  <a:txBody>
                    <a:bodyPr/>
                    <a:lstStyle/>
                    <a:p>
                      <a:pPr algn="ctr"/>
                      <a:r>
                        <a:rPr lang="en-US" sz="3200" dirty="0"/>
                        <a:t>36</a:t>
                      </a:r>
                    </a:p>
                  </a:txBody>
                  <a:tcPr anchor="ctr">
                    <a:blipFill dpi="0" rotWithShape="1">
                      <a:blip r:embed="rId19">
                        <a:alphaModFix amt="81000"/>
                      </a:blip>
                      <a:srcRect/>
                      <a:tile tx="0" ty="0" sx="100000" sy="100000" flip="none" algn="tl"/>
                    </a:blipFill>
                  </a:tcPr>
                </a:tc>
                <a:tc>
                  <a:txBody>
                    <a:bodyPr/>
                    <a:lstStyle/>
                    <a:p>
                      <a:pPr algn="ctr"/>
                      <a:r>
                        <a:rPr lang="en-US" sz="3200" dirty="0"/>
                        <a:t>35</a:t>
                      </a:r>
                    </a:p>
                  </a:txBody>
                  <a:tcPr anchor="ctr">
                    <a:blipFill dpi="0" rotWithShape="1">
                      <a:blip r:embed="rId19">
                        <a:alphaModFix amt="81000"/>
                      </a:blip>
                      <a:srcRect/>
                      <a:tile tx="0" ty="0" sx="100000" sy="100000" flip="none" algn="tl"/>
                    </a:blipFill>
                  </a:tcPr>
                </a:tc>
                <a:tc>
                  <a:txBody>
                    <a:bodyPr/>
                    <a:lstStyle/>
                    <a:p>
                      <a:pPr algn="ctr"/>
                      <a:r>
                        <a:rPr lang="en-US" sz="3200" dirty="0"/>
                        <a:t>CNS +/-</a:t>
                      </a:r>
                    </a:p>
                  </a:txBody>
                  <a:tcPr anchor="ctr">
                    <a:blipFill dpi="0" rotWithShape="1">
                      <a:blip r:embed="rId19">
                        <a:alphaModFix amt="81000"/>
                      </a:blip>
                      <a:srcRect/>
                      <a:tile tx="0" ty="0" sx="100000" sy="100000" flip="none" algn="tl"/>
                    </a:blipFill>
                  </a:tcPr>
                </a:tc>
                <a:tc>
                  <a:txBody>
                    <a:bodyPr/>
                    <a:lstStyle/>
                    <a:p>
                      <a:pPr algn="ctr"/>
                      <a:r>
                        <a:rPr lang="en-US" sz="3200" dirty="0"/>
                        <a:t>&gt;</a:t>
                      </a:r>
                      <a:r>
                        <a:rPr lang="en-US" sz="3200" baseline="0" dirty="0"/>
                        <a:t> 100 / &gt; 100</a:t>
                      </a:r>
                      <a:endParaRPr lang="en-US" sz="3200" dirty="0"/>
                    </a:p>
                  </a:txBody>
                  <a:tcPr anchor="ctr">
                    <a:blipFill dpi="0" rotWithShape="1">
                      <a:blip r:embed="rId19">
                        <a:alphaModFix amt="81000"/>
                      </a:blip>
                      <a:srcRect/>
                      <a:tile tx="0" ty="0" sx="100000" sy="100000" flip="none" algn="tl"/>
                    </a:blipFill>
                  </a:tcPr>
                </a:tc>
                <a:extLst>
                  <a:ext uri="{0D108BD9-81ED-4DB2-BD59-A6C34878D82A}">
                    <a16:rowId xmlns:a16="http://schemas.microsoft.com/office/drawing/2014/main" val="10001"/>
                  </a:ext>
                </a:extLst>
              </a:tr>
              <a:tr h="818147">
                <a:tc>
                  <a:txBody>
                    <a:bodyPr/>
                    <a:lstStyle/>
                    <a:p>
                      <a:pPr algn="ctr"/>
                      <a:r>
                        <a:rPr lang="en-US" sz="3200" b="1" dirty="0"/>
                        <a:t>8</a:t>
                      </a:r>
                    </a:p>
                  </a:txBody>
                  <a:tcPr anchor="ctr">
                    <a:blipFill dpi="0" rotWithShape="1">
                      <a:blip r:embed="rId19">
                        <a:alphaModFix amt="81000"/>
                      </a:blip>
                      <a:srcRect/>
                      <a:tile tx="0" ty="0" sx="100000" sy="100000" flip="none" algn="tl"/>
                    </a:blipFill>
                  </a:tcPr>
                </a:tc>
                <a:tc>
                  <a:txBody>
                    <a:bodyPr/>
                    <a:lstStyle/>
                    <a:p>
                      <a:pPr algn="ctr"/>
                      <a:r>
                        <a:rPr lang="en-US" sz="3200" dirty="0"/>
                        <a:t>2.4 / 0.8</a:t>
                      </a:r>
                    </a:p>
                  </a:txBody>
                  <a:tcPr anchor="ctr">
                    <a:blipFill dpi="0" rotWithShape="1">
                      <a:blip r:embed="rId19">
                        <a:alphaModFix amt="81000"/>
                      </a:blip>
                      <a:srcRect/>
                      <a:tile tx="0" ty="0" sx="100000" sy="100000" flip="none" algn="tl"/>
                    </a:blipFill>
                  </a:tcPr>
                </a:tc>
                <a:tc>
                  <a:txBody>
                    <a:bodyPr/>
                    <a:lstStyle/>
                    <a:p>
                      <a:pPr algn="ctr"/>
                      <a:r>
                        <a:rPr lang="en-US" sz="3200" dirty="0"/>
                        <a:t>16 / 1 / </a:t>
                      </a:r>
                      <a:r>
                        <a:rPr lang="en-US" sz="3200" dirty="0">
                          <a:solidFill>
                            <a:schemeClr val="tx1"/>
                          </a:solidFill>
                        </a:rPr>
                        <a:t>0.1</a:t>
                      </a:r>
                    </a:p>
                  </a:txBody>
                  <a:tcPr anchor="ctr">
                    <a:blipFill dpi="0" rotWithShape="1">
                      <a:blip r:embed="rId19">
                        <a:alphaModFix amt="81000"/>
                      </a:blip>
                      <a:srcRect/>
                      <a:tile tx="0" ty="0" sx="100000" sy="100000" flip="none" algn="tl"/>
                    </a:blipFill>
                  </a:tcPr>
                </a:tc>
                <a:tc>
                  <a:txBody>
                    <a:bodyPr/>
                    <a:lstStyle/>
                    <a:p>
                      <a:pPr algn="ctr"/>
                      <a:r>
                        <a:rPr lang="en-US" sz="3200" dirty="0"/>
                        <a:t>23</a:t>
                      </a:r>
                    </a:p>
                  </a:txBody>
                  <a:tcPr anchor="ctr">
                    <a:blipFill dpi="0" rotWithShape="1">
                      <a:blip r:embed="rId19">
                        <a:alphaModFix amt="81000"/>
                      </a:blip>
                      <a:srcRect/>
                      <a:tile tx="0" ty="0" sx="100000" sy="100000" flip="none" algn="tl"/>
                    </a:blipFill>
                  </a:tcPr>
                </a:tc>
                <a:tc>
                  <a:txBody>
                    <a:bodyPr/>
                    <a:lstStyle/>
                    <a:p>
                      <a:pPr algn="ctr"/>
                      <a:r>
                        <a:rPr lang="en-US" sz="3200" dirty="0"/>
                        <a:t>45</a:t>
                      </a:r>
                    </a:p>
                  </a:txBody>
                  <a:tcPr anchor="ctr">
                    <a:blipFill dpi="0" rotWithShape="1">
                      <a:blip r:embed="rId19">
                        <a:alphaModFix amt="81000"/>
                      </a:blip>
                      <a:srcRect/>
                      <a:tile tx="0" ty="0" sx="100000" sy="100000" flip="none" algn="tl"/>
                    </a:blipFill>
                  </a:tcPr>
                </a:tc>
                <a:tc>
                  <a:txBody>
                    <a:bodyPr/>
                    <a:lstStyle/>
                    <a:p>
                      <a:pPr algn="ctr"/>
                      <a:r>
                        <a:rPr lang="en-US" sz="3200" dirty="0"/>
                        <a:t>CNS +</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&gt;</a:t>
                      </a:r>
                      <a:r>
                        <a:rPr lang="en-US" sz="3200" baseline="0" dirty="0"/>
                        <a:t> 100 / &gt; 100</a:t>
                      </a:r>
                      <a:endParaRPr lang="en-US" sz="3200" dirty="0"/>
                    </a:p>
                  </a:txBody>
                  <a:tcPr anchor="ctr">
                    <a:blipFill dpi="0" rotWithShape="1">
                      <a:blip r:embed="rId19">
                        <a:alphaModFix amt="81000"/>
                      </a:blip>
                      <a:srcRect/>
                      <a:tile tx="0" ty="0" sx="100000" sy="100000" flip="none" algn="tl"/>
                    </a:blipFill>
                  </a:tcPr>
                </a:tc>
                <a:extLst>
                  <a:ext uri="{0D108BD9-81ED-4DB2-BD59-A6C34878D82A}">
                    <a16:rowId xmlns:a16="http://schemas.microsoft.com/office/drawing/2014/main" val="10002"/>
                  </a:ext>
                </a:extLst>
              </a:tr>
              <a:tr h="818147">
                <a:tc>
                  <a:txBody>
                    <a:bodyPr/>
                    <a:lstStyle/>
                    <a:p>
                      <a:pPr algn="ctr"/>
                      <a:r>
                        <a:rPr lang="en-US" sz="3200" b="1" dirty="0"/>
                        <a:t>9</a:t>
                      </a:r>
                    </a:p>
                  </a:txBody>
                  <a:tcPr anchor="ctr">
                    <a:blipFill dpi="0" rotWithShape="1">
                      <a:blip r:embed="rId19">
                        <a:alphaModFix amt="81000"/>
                      </a:blip>
                      <a:srcRect/>
                      <a:tile tx="0" ty="0" sx="100000" sy="100000" flip="none" algn="tl"/>
                    </a:blipFill>
                  </a:tcPr>
                </a:tc>
                <a:tc>
                  <a:txBody>
                    <a:bodyPr/>
                    <a:lstStyle/>
                    <a:p>
                      <a:pPr algn="ctr"/>
                      <a:r>
                        <a:rPr lang="en-US" sz="3200" dirty="0"/>
                        <a:t>1.9 / 0.6</a:t>
                      </a:r>
                    </a:p>
                  </a:txBody>
                  <a:tcPr anchor="ctr">
                    <a:blipFill dpi="0" rotWithShape="1">
                      <a:blip r:embed="rId19">
                        <a:alphaModFix amt="81000"/>
                      </a:blip>
                      <a:srcRect/>
                      <a:tile tx="0" ty="0" sx="100000" sy="100000" flip="none" algn="tl"/>
                    </a:blipFill>
                  </a:tcPr>
                </a:tc>
                <a:tc>
                  <a:txBody>
                    <a:bodyPr/>
                    <a:lstStyle/>
                    <a:p>
                      <a:pPr algn="ctr"/>
                      <a:r>
                        <a:rPr lang="en-US" sz="3200" dirty="0"/>
                        <a:t>22 / 4 / </a:t>
                      </a:r>
                      <a:r>
                        <a:rPr lang="en-US" sz="3200" dirty="0">
                          <a:solidFill>
                            <a:schemeClr val="tx1"/>
                          </a:solidFill>
                        </a:rPr>
                        <a:t>0.1</a:t>
                      </a:r>
                    </a:p>
                  </a:txBody>
                  <a:tcPr anchor="ctr">
                    <a:blipFill dpi="0" rotWithShape="1">
                      <a:blip r:embed="rId19">
                        <a:alphaModFix amt="81000"/>
                      </a:blip>
                      <a:srcRect/>
                      <a:tile tx="0" ty="0" sx="100000" sy="100000" flip="none" algn="tl"/>
                    </a:blipFill>
                  </a:tcPr>
                </a:tc>
                <a:tc>
                  <a:txBody>
                    <a:bodyPr/>
                    <a:lstStyle/>
                    <a:p>
                      <a:pPr algn="ctr"/>
                      <a:r>
                        <a:rPr lang="en-US" sz="3200" dirty="0"/>
                        <a:t>40</a:t>
                      </a:r>
                    </a:p>
                  </a:txBody>
                  <a:tcPr anchor="ctr">
                    <a:blipFill dpi="0" rotWithShape="1">
                      <a:blip r:embed="rId19">
                        <a:alphaModFix amt="81000"/>
                      </a:blip>
                      <a:srcRect/>
                      <a:tile tx="0" ty="0" sx="100000" sy="100000" flip="none" algn="tl"/>
                    </a:blipFill>
                  </a:tcPr>
                </a:tc>
                <a:tc>
                  <a:txBody>
                    <a:bodyPr/>
                    <a:lstStyle/>
                    <a:p>
                      <a:pPr algn="ctr"/>
                      <a:r>
                        <a:rPr lang="en-US" sz="3200" dirty="0"/>
                        <a:t>28</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CNS +</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&gt;</a:t>
                      </a:r>
                      <a:r>
                        <a:rPr lang="en-US" sz="3200" baseline="0" dirty="0"/>
                        <a:t> 100 / &gt; 100</a:t>
                      </a:r>
                      <a:endParaRPr lang="en-US" sz="3200" dirty="0"/>
                    </a:p>
                  </a:txBody>
                  <a:tcPr anchor="ctr">
                    <a:blipFill dpi="0" rotWithShape="1">
                      <a:blip r:embed="rId19">
                        <a:alphaModFix amt="81000"/>
                      </a:blip>
                      <a:srcRect/>
                      <a:tile tx="0" ty="0" sx="100000" sy="100000" flip="none" algn="tl"/>
                    </a:blipFill>
                  </a:tcPr>
                </a:tc>
                <a:extLst>
                  <a:ext uri="{0D108BD9-81ED-4DB2-BD59-A6C34878D82A}">
                    <a16:rowId xmlns:a16="http://schemas.microsoft.com/office/drawing/2014/main" val="10003"/>
                  </a:ext>
                </a:extLst>
              </a:tr>
              <a:tr h="818147">
                <a:tc>
                  <a:txBody>
                    <a:bodyPr/>
                    <a:lstStyle/>
                    <a:p>
                      <a:pPr algn="ctr"/>
                      <a:r>
                        <a:rPr lang="en-US" sz="3200" b="1" dirty="0"/>
                        <a:t>10</a:t>
                      </a:r>
                    </a:p>
                  </a:txBody>
                  <a:tcPr anchor="ctr">
                    <a:blipFill dpi="0" rotWithShape="1">
                      <a:blip r:embed="rId19">
                        <a:alphaModFix amt="81000"/>
                      </a:blip>
                      <a:srcRect/>
                      <a:tile tx="0" ty="0" sx="100000" sy="100000" flip="none" algn="tl"/>
                    </a:blipFill>
                  </a:tcPr>
                </a:tc>
                <a:tc>
                  <a:txBody>
                    <a:bodyPr/>
                    <a:lstStyle/>
                    <a:p>
                      <a:pPr algn="ctr"/>
                      <a:r>
                        <a:rPr lang="en-US" sz="3200" dirty="0"/>
                        <a:t>2.1 / 1.7</a:t>
                      </a:r>
                    </a:p>
                  </a:txBody>
                  <a:tcPr anchor="ctr">
                    <a:blipFill dpi="0" rotWithShape="1">
                      <a:blip r:embed="rId19">
                        <a:alphaModFix amt="81000"/>
                      </a:blip>
                      <a:srcRect/>
                      <a:tile tx="0" ty="0" sx="100000" sy="100000" flip="none" algn="tl"/>
                    </a:blipFill>
                  </a:tcPr>
                </a:tc>
                <a:tc>
                  <a:txBody>
                    <a:bodyPr/>
                    <a:lstStyle/>
                    <a:p>
                      <a:pPr algn="ctr"/>
                      <a:r>
                        <a:rPr lang="en-US" sz="3200" dirty="0"/>
                        <a:t>33 / 32 / 41</a:t>
                      </a:r>
                    </a:p>
                  </a:txBody>
                  <a:tcPr anchor="ctr">
                    <a:blipFill dpi="0" rotWithShape="1">
                      <a:blip r:embed="rId19">
                        <a:alphaModFix amt="81000"/>
                      </a:blip>
                      <a:srcRect/>
                      <a:tile tx="0" ty="0" sx="100000" sy="100000" flip="none" algn="tl"/>
                    </a:blipFill>
                  </a:tcPr>
                </a:tc>
                <a:tc>
                  <a:txBody>
                    <a:bodyPr/>
                    <a:lstStyle/>
                    <a:p>
                      <a:pPr algn="ctr"/>
                      <a:r>
                        <a:rPr lang="en-US" sz="3200" dirty="0"/>
                        <a:t>48</a:t>
                      </a:r>
                    </a:p>
                  </a:txBody>
                  <a:tcPr anchor="ctr">
                    <a:blipFill dpi="0" rotWithShape="1">
                      <a:blip r:embed="rId19">
                        <a:alphaModFix amt="81000"/>
                      </a:blip>
                      <a:srcRect/>
                      <a:tile tx="0" ty="0" sx="100000" sy="100000" flip="none" algn="tl"/>
                    </a:blipFill>
                  </a:tcPr>
                </a:tc>
                <a:tc>
                  <a:txBody>
                    <a:bodyPr/>
                    <a:lstStyle/>
                    <a:p>
                      <a:pPr algn="ctr"/>
                      <a:r>
                        <a:rPr lang="en-US" sz="3200" dirty="0"/>
                        <a:t>89</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CNS +/-</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&gt;</a:t>
                      </a:r>
                      <a:r>
                        <a:rPr lang="en-US" sz="3200" baseline="0" dirty="0"/>
                        <a:t> 100 / &gt; 100</a:t>
                      </a:r>
                      <a:endParaRPr lang="en-US" sz="3200" dirty="0"/>
                    </a:p>
                  </a:txBody>
                  <a:tcPr anchor="ctr">
                    <a:blipFill dpi="0" rotWithShape="1">
                      <a:blip r:embed="rId19">
                        <a:alphaModFix amt="81000"/>
                      </a:blip>
                      <a:srcRect/>
                      <a:tile tx="0" ty="0" sx="100000" sy="100000" flip="none" algn="tl"/>
                    </a:blipFill>
                  </a:tcPr>
                </a:tc>
                <a:extLst>
                  <a:ext uri="{0D108BD9-81ED-4DB2-BD59-A6C34878D82A}">
                    <a16:rowId xmlns:a16="http://schemas.microsoft.com/office/drawing/2014/main" val="10004"/>
                  </a:ext>
                </a:extLst>
              </a:tr>
              <a:tr h="818147">
                <a:tc>
                  <a:txBody>
                    <a:bodyPr/>
                    <a:lstStyle/>
                    <a:p>
                      <a:pPr algn="ctr"/>
                      <a:r>
                        <a:rPr lang="en-US" sz="3200" b="1" dirty="0"/>
                        <a:t>11</a:t>
                      </a:r>
                    </a:p>
                  </a:txBody>
                  <a:tcPr anchor="ctr">
                    <a:blipFill dpi="0" rotWithShape="1">
                      <a:blip r:embed="rId19">
                        <a:alphaModFix amt="81000"/>
                      </a:blip>
                      <a:srcRect/>
                      <a:tile tx="0" ty="0" sx="100000" sy="100000" flip="none" algn="tl"/>
                    </a:blipFill>
                  </a:tcPr>
                </a:tc>
                <a:tc>
                  <a:txBody>
                    <a:bodyPr/>
                    <a:lstStyle/>
                    <a:p>
                      <a:pPr algn="ctr"/>
                      <a:r>
                        <a:rPr lang="en-US" sz="3200" dirty="0"/>
                        <a:t>4.1 / 6.7</a:t>
                      </a:r>
                    </a:p>
                  </a:txBody>
                  <a:tcPr anchor="ctr">
                    <a:blipFill dpi="0" rotWithShape="1">
                      <a:blip r:embed="rId19">
                        <a:alphaModFix amt="81000"/>
                      </a:blip>
                      <a:srcRect/>
                      <a:tile tx="0" ty="0" sx="100000" sy="100000" flip="none" algn="tl"/>
                    </a:blipFill>
                  </a:tcPr>
                </a:tc>
                <a:tc>
                  <a:txBody>
                    <a:bodyPr/>
                    <a:lstStyle/>
                    <a:p>
                      <a:pPr algn="ctr"/>
                      <a:r>
                        <a:rPr lang="en-US" sz="3200" dirty="0"/>
                        <a:t>92 / 70 / 8</a:t>
                      </a:r>
                    </a:p>
                  </a:txBody>
                  <a:tcPr anchor="ctr">
                    <a:blipFill dpi="0" rotWithShape="1">
                      <a:blip r:embed="rId19">
                        <a:alphaModFix amt="81000"/>
                      </a:blip>
                      <a:srcRect/>
                      <a:tile tx="0" ty="0" sx="100000" sy="100000" flip="none" algn="tl"/>
                    </a:blipFill>
                  </a:tcPr>
                </a:tc>
                <a:tc>
                  <a:txBody>
                    <a:bodyPr/>
                    <a:lstStyle/>
                    <a:p>
                      <a:pPr algn="ctr"/>
                      <a:r>
                        <a:rPr lang="en-US" sz="3200" dirty="0"/>
                        <a:t>29</a:t>
                      </a:r>
                    </a:p>
                  </a:txBody>
                  <a:tcPr anchor="ctr">
                    <a:blipFill dpi="0" rotWithShape="1">
                      <a:blip r:embed="rId19">
                        <a:alphaModFix amt="81000"/>
                      </a:blip>
                      <a:srcRect/>
                      <a:tile tx="0" ty="0" sx="100000" sy="100000" flip="none" algn="tl"/>
                    </a:blipFill>
                  </a:tcPr>
                </a:tc>
                <a:tc>
                  <a:txBody>
                    <a:bodyPr/>
                    <a:lstStyle/>
                    <a:p>
                      <a:pPr algn="ctr"/>
                      <a:r>
                        <a:rPr lang="en-US" sz="3200" dirty="0"/>
                        <a:t>86</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CNS -</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&gt;</a:t>
                      </a:r>
                      <a:r>
                        <a:rPr lang="en-US" sz="3200" baseline="0" dirty="0"/>
                        <a:t> 100 / &gt; 100</a:t>
                      </a:r>
                      <a:endParaRPr lang="en-US" sz="3200" dirty="0"/>
                    </a:p>
                  </a:txBody>
                  <a:tcPr anchor="ctr">
                    <a:blipFill dpi="0" rotWithShape="1">
                      <a:blip r:embed="rId19">
                        <a:alphaModFix amt="81000"/>
                      </a:blip>
                      <a:srcRect/>
                      <a:tile tx="0" ty="0" sx="100000" sy="100000" flip="none" algn="tl"/>
                    </a:blipFill>
                  </a:tcPr>
                </a:tc>
                <a:extLst>
                  <a:ext uri="{0D108BD9-81ED-4DB2-BD59-A6C34878D82A}">
                    <a16:rowId xmlns:a16="http://schemas.microsoft.com/office/drawing/2014/main" val="10005"/>
                  </a:ext>
                </a:extLst>
              </a:tr>
              <a:tr h="818147">
                <a:tc>
                  <a:txBody>
                    <a:bodyPr/>
                    <a:lstStyle/>
                    <a:p>
                      <a:pPr algn="ctr"/>
                      <a:r>
                        <a:rPr lang="en-US" sz="3200" b="1" dirty="0"/>
                        <a:t>12</a:t>
                      </a:r>
                    </a:p>
                  </a:txBody>
                  <a:tcPr anchor="ctr">
                    <a:blipFill dpi="0" rotWithShape="1">
                      <a:blip r:embed="rId19">
                        <a:alphaModFix amt="81000"/>
                      </a:blip>
                      <a:srcRect/>
                      <a:tile tx="0" ty="0" sx="100000" sy="100000" flip="none" algn="tl"/>
                    </a:blipFill>
                  </a:tcPr>
                </a:tc>
                <a:tc>
                  <a:txBody>
                    <a:bodyPr/>
                    <a:lstStyle/>
                    <a:p>
                      <a:pPr algn="ctr"/>
                      <a:r>
                        <a:rPr lang="en-US" sz="3200" dirty="0"/>
                        <a:t>4.7 / 2.2</a:t>
                      </a:r>
                    </a:p>
                  </a:txBody>
                  <a:tcPr anchor="ctr">
                    <a:blipFill dpi="0" rotWithShape="1">
                      <a:blip r:embed="rId19">
                        <a:alphaModFix amt="81000"/>
                      </a:blip>
                      <a:srcRect/>
                      <a:tile tx="0" ty="0" sx="100000" sy="100000" flip="none" algn="tl"/>
                    </a:blipFill>
                  </a:tcPr>
                </a:tc>
                <a:tc>
                  <a:txBody>
                    <a:bodyPr/>
                    <a:lstStyle/>
                    <a:p>
                      <a:pPr algn="ctr"/>
                      <a:r>
                        <a:rPr lang="en-US" sz="3200" dirty="0"/>
                        <a:t>100 / 70</a:t>
                      </a:r>
                      <a:r>
                        <a:rPr lang="en-US" sz="3200" baseline="0" dirty="0"/>
                        <a:t> / 42</a:t>
                      </a:r>
                      <a:endParaRPr lang="en-US" sz="3200" dirty="0"/>
                    </a:p>
                  </a:txBody>
                  <a:tcPr anchor="ctr">
                    <a:blipFill dpi="0" rotWithShape="1">
                      <a:blip r:embed="rId19">
                        <a:alphaModFix amt="81000"/>
                      </a:blip>
                      <a:srcRect/>
                      <a:tile tx="0" ty="0" sx="100000" sy="100000" flip="none" algn="tl"/>
                    </a:blipFill>
                  </a:tcPr>
                </a:tc>
                <a:tc>
                  <a:txBody>
                    <a:bodyPr/>
                    <a:lstStyle/>
                    <a:p>
                      <a:pPr algn="ctr"/>
                      <a:r>
                        <a:rPr lang="en-US" sz="3200" dirty="0"/>
                        <a:t>25</a:t>
                      </a:r>
                    </a:p>
                  </a:txBody>
                  <a:tcPr anchor="ctr">
                    <a:blipFill dpi="0" rotWithShape="1">
                      <a:blip r:embed="rId19">
                        <a:alphaModFix amt="81000"/>
                      </a:blip>
                      <a:srcRect/>
                      <a:tile tx="0" ty="0" sx="100000" sy="100000" flip="none" algn="tl"/>
                    </a:blipFill>
                  </a:tcPr>
                </a:tc>
                <a:tc>
                  <a:txBody>
                    <a:bodyPr/>
                    <a:lstStyle/>
                    <a:p>
                      <a:pPr algn="ctr"/>
                      <a:r>
                        <a:rPr lang="en-US" sz="3200" dirty="0"/>
                        <a:t>90</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CNS -</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&gt;</a:t>
                      </a:r>
                      <a:r>
                        <a:rPr lang="en-US" sz="3200" baseline="0" dirty="0"/>
                        <a:t> 100 / &gt; 100</a:t>
                      </a:r>
                      <a:endParaRPr lang="en-US" sz="3200" dirty="0"/>
                    </a:p>
                  </a:txBody>
                  <a:tcPr anchor="ctr">
                    <a:blipFill dpi="0" rotWithShape="1">
                      <a:blip r:embed="rId19">
                        <a:alphaModFix amt="81000"/>
                      </a:blip>
                      <a:srcRect/>
                      <a:tile tx="0" ty="0" sx="100000" sy="100000" flip="none" algn="tl"/>
                    </a:blipFill>
                  </a:tcPr>
                </a:tc>
                <a:extLst>
                  <a:ext uri="{0D108BD9-81ED-4DB2-BD59-A6C34878D82A}">
                    <a16:rowId xmlns:a16="http://schemas.microsoft.com/office/drawing/2014/main" val="10006"/>
                  </a:ext>
                </a:extLst>
              </a:tr>
              <a:tr h="818147">
                <a:tc>
                  <a:txBody>
                    <a:bodyPr/>
                    <a:lstStyle/>
                    <a:p>
                      <a:pPr algn="ctr"/>
                      <a:r>
                        <a:rPr lang="en-US" sz="3200" b="1" dirty="0"/>
                        <a:t>13</a:t>
                      </a:r>
                    </a:p>
                  </a:txBody>
                  <a:tcPr anchor="ctr">
                    <a:blipFill dpi="0" rotWithShape="1">
                      <a:blip r:embed="rId19">
                        <a:alphaModFix amt="81000"/>
                      </a:blip>
                      <a:srcRect/>
                      <a:tile tx="0" ty="0" sx="100000" sy="100000" flip="none" algn="tl"/>
                    </a:blipFill>
                  </a:tcPr>
                </a:tc>
                <a:tc>
                  <a:txBody>
                    <a:bodyPr/>
                    <a:lstStyle/>
                    <a:p>
                      <a:pPr algn="ctr"/>
                      <a:r>
                        <a:rPr lang="en-US" sz="3200" dirty="0"/>
                        <a:t>0.4 / 2.5</a:t>
                      </a:r>
                    </a:p>
                  </a:txBody>
                  <a:tcPr anchor="ctr">
                    <a:blipFill dpi="0" rotWithShape="1">
                      <a:blip r:embed="rId19">
                        <a:alphaModFix amt="81000"/>
                      </a:blip>
                      <a:srcRect/>
                      <a:tile tx="0" ty="0" sx="100000" sy="100000" flip="none" algn="tl"/>
                    </a:blipFill>
                  </a:tcPr>
                </a:tc>
                <a:tc>
                  <a:txBody>
                    <a:bodyPr/>
                    <a:lstStyle/>
                    <a:p>
                      <a:pPr algn="ctr"/>
                      <a:r>
                        <a:rPr lang="en-US" sz="3200" dirty="0"/>
                        <a:t>69 / 17 / 58</a:t>
                      </a:r>
                    </a:p>
                  </a:txBody>
                  <a:tcPr anchor="ctr">
                    <a:blipFill dpi="0" rotWithShape="1">
                      <a:blip r:embed="rId19">
                        <a:alphaModFix amt="81000"/>
                      </a:blip>
                      <a:srcRect/>
                      <a:tile tx="0" ty="0" sx="100000" sy="100000" flip="none" algn="tl"/>
                    </a:blipFill>
                  </a:tcPr>
                </a:tc>
                <a:tc>
                  <a:txBody>
                    <a:bodyPr/>
                    <a:lstStyle/>
                    <a:p>
                      <a:pPr algn="ctr"/>
                      <a:r>
                        <a:rPr lang="en-US" sz="3200" dirty="0"/>
                        <a:t>37</a:t>
                      </a:r>
                    </a:p>
                  </a:txBody>
                  <a:tcPr anchor="ctr">
                    <a:blipFill dpi="0" rotWithShape="1">
                      <a:blip r:embed="rId19">
                        <a:alphaModFix amt="81000"/>
                      </a:blip>
                      <a:srcRect/>
                      <a:tile tx="0" ty="0" sx="100000" sy="100000" flip="none" algn="tl"/>
                    </a:blipFill>
                  </a:tcPr>
                </a:tc>
                <a:tc>
                  <a:txBody>
                    <a:bodyPr/>
                    <a:lstStyle/>
                    <a:p>
                      <a:pPr algn="ctr"/>
                      <a:r>
                        <a:rPr lang="en-US" sz="3200" dirty="0"/>
                        <a:t>76</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CNS -</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&gt;</a:t>
                      </a:r>
                      <a:r>
                        <a:rPr lang="en-US" sz="3200" baseline="0" dirty="0"/>
                        <a:t> 100 / &gt; 100</a:t>
                      </a:r>
                      <a:endParaRPr lang="en-US" sz="3200" dirty="0"/>
                    </a:p>
                  </a:txBody>
                  <a:tcPr anchor="ctr">
                    <a:blipFill dpi="0" rotWithShape="1">
                      <a:blip r:embed="rId19">
                        <a:alphaModFix amt="81000"/>
                      </a:blip>
                      <a:srcRect/>
                      <a:tile tx="0" ty="0" sx="100000" sy="100000" flip="none" algn="tl"/>
                    </a:blipFill>
                  </a:tcPr>
                </a:tc>
                <a:extLst>
                  <a:ext uri="{0D108BD9-81ED-4DB2-BD59-A6C34878D82A}">
                    <a16:rowId xmlns:a16="http://schemas.microsoft.com/office/drawing/2014/main" val="10007"/>
                  </a:ext>
                </a:extLst>
              </a:tr>
              <a:tr h="818147">
                <a:tc>
                  <a:txBody>
                    <a:bodyPr/>
                    <a:lstStyle/>
                    <a:p>
                      <a:pPr algn="ctr"/>
                      <a:r>
                        <a:rPr lang="en-US" sz="3200" b="1" dirty="0"/>
                        <a:t>14</a:t>
                      </a:r>
                    </a:p>
                  </a:txBody>
                  <a:tcPr anchor="ctr">
                    <a:blipFill dpi="0" rotWithShape="1">
                      <a:blip r:embed="rId19">
                        <a:alphaModFix amt="81000"/>
                      </a:blip>
                      <a:srcRect/>
                      <a:tile tx="0" ty="0" sx="100000" sy="100000" flip="none" algn="tl"/>
                    </a:blipFill>
                  </a:tcPr>
                </a:tc>
                <a:tc>
                  <a:txBody>
                    <a:bodyPr/>
                    <a:lstStyle/>
                    <a:p>
                      <a:pPr algn="ctr"/>
                      <a:r>
                        <a:rPr lang="en-US" sz="3200" dirty="0"/>
                        <a:t>0.4 /</a:t>
                      </a:r>
                      <a:r>
                        <a:rPr lang="en-US" sz="3200" baseline="0" dirty="0"/>
                        <a:t> 1.9</a:t>
                      </a:r>
                      <a:endParaRPr lang="en-US" sz="3200" dirty="0"/>
                    </a:p>
                  </a:txBody>
                  <a:tcPr anchor="ctr">
                    <a:blipFill dpi="0" rotWithShape="1">
                      <a:blip r:embed="rId19">
                        <a:alphaModFix amt="81000"/>
                      </a:blip>
                      <a:srcRect/>
                      <a:tile tx="0" ty="0" sx="100000" sy="100000" flip="none" algn="tl"/>
                    </a:blipFill>
                  </a:tcPr>
                </a:tc>
                <a:tc>
                  <a:txBody>
                    <a:bodyPr/>
                    <a:lstStyle/>
                    <a:p>
                      <a:pPr algn="ctr"/>
                      <a:r>
                        <a:rPr lang="en-US" sz="3200" dirty="0"/>
                        <a:t>80 / 9/</a:t>
                      </a:r>
                      <a:r>
                        <a:rPr lang="en-US" sz="3200" baseline="0" dirty="0"/>
                        <a:t> 84</a:t>
                      </a:r>
                      <a:endParaRPr lang="en-US" sz="3200" dirty="0"/>
                    </a:p>
                  </a:txBody>
                  <a:tcPr anchor="ctr">
                    <a:blipFill dpi="0" rotWithShape="1">
                      <a:blip r:embed="rId19">
                        <a:alphaModFix amt="81000"/>
                      </a:blip>
                      <a:srcRect/>
                      <a:tile tx="0" ty="0" sx="100000" sy="100000" flip="none" algn="tl"/>
                    </a:blipFill>
                  </a:tcPr>
                </a:tc>
                <a:tc>
                  <a:txBody>
                    <a:bodyPr/>
                    <a:lstStyle/>
                    <a:p>
                      <a:pPr algn="ctr"/>
                      <a:r>
                        <a:rPr lang="en-US" sz="3200" dirty="0"/>
                        <a:t>37</a:t>
                      </a:r>
                    </a:p>
                  </a:txBody>
                  <a:tcPr anchor="ctr">
                    <a:blipFill dpi="0" rotWithShape="1">
                      <a:blip r:embed="rId19">
                        <a:alphaModFix amt="81000"/>
                      </a:blip>
                      <a:srcRect/>
                      <a:tile tx="0" ty="0" sx="100000" sy="100000" flip="none" algn="tl"/>
                    </a:blipFill>
                  </a:tcPr>
                </a:tc>
                <a:tc>
                  <a:txBody>
                    <a:bodyPr/>
                    <a:lstStyle/>
                    <a:p>
                      <a:pPr algn="ctr"/>
                      <a:r>
                        <a:rPr lang="en-US" sz="3200" dirty="0"/>
                        <a:t>68</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CNS -</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&gt;</a:t>
                      </a:r>
                      <a:r>
                        <a:rPr lang="en-US" sz="3200" baseline="0" dirty="0"/>
                        <a:t> 100 / &gt; 100</a:t>
                      </a:r>
                      <a:endParaRPr lang="en-US" sz="3200" dirty="0"/>
                    </a:p>
                  </a:txBody>
                  <a:tcPr anchor="ctr">
                    <a:blipFill dpi="0" rotWithShape="1">
                      <a:blip r:embed="rId19">
                        <a:alphaModFix amt="81000"/>
                      </a:blip>
                      <a:srcRect/>
                      <a:tile tx="0" ty="0" sx="100000" sy="100000" flip="none" algn="tl"/>
                    </a:blipFill>
                  </a:tcPr>
                </a:tc>
                <a:extLst>
                  <a:ext uri="{0D108BD9-81ED-4DB2-BD59-A6C34878D82A}">
                    <a16:rowId xmlns:a16="http://schemas.microsoft.com/office/drawing/2014/main" val="10008"/>
                  </a:ext>
                </a:extLst>
              </a:tr>
              <a:tr h="818147">
                <a:tc>
                  <a:txBody>
                    <a:bodyPr/>
                    <a:lstStyle/>
                    <a:p>
                      <a:pPr algn="ctr"/>
                      <a:r>
                        <a:rPr lang="en-US" sz="3200" b="1" dirty="0"/>
                        <a:t>15</a:t>
                      </a:r>
                    </a:p>
                  </a:txBody>
                  <a:tcPr anchor="ctr">
                    <a:blipFill dpi="0" rotWithShape="1">
                      <a:blip r:embed="rId19">
                        <a:alphaModFix amt="81000"/>
                      </a:blip>
                      <a:srcRect/>
                      <a:tile tx="0" ty="0" sx="100000" sy="100000" flip="none" algn="tl"/>
                    </a:blipFill>
                  </a:tcPr>
                </a:tc>
                <a:tc>
                  <a:txBody>
                    <a:bodyPr/>
                    <a:lstStyle/>
                    <a:p>
                      <a:pPr algn="ctr"/>
                      <a:r>
                        <a:rPr lang="en-US" sz="3200" dirty="0"/>
                        <a:t>0.4</a:t>
                      </a:r>
                      <a:r>
                        <a:rPr lang="en-US" sz="3200" baseline="0" dirty="0"/>
                        <a:t> / 0.4</a:t>
                      </a:r>
                      <a:endParaRPr lang="en-US" sz="3200" dirty="0"/>
                    </a:p>
                  </a:txBody>
                  <a:tcPr anchor="ctr">
                    <a:blipFill dpi="0" rotWithShape="1">
                      <a:blip r:embed="rId19">
                        <a:alphaModFix amt="81000"/>
                      </a:blip>
                      <a:srcRect/>
                      <a:tile tx="0" ty="0" sx="100000" sy="100000" flip="none" algn="tl"/>
                    </a:blipFill>
                  </a:tcPr>
                </a:tc>
                <a:tc>
                  <a:txBody>
                    <a:bodyPr/>
                    <a:lstStyle/>
                    <a:p>
                      <a:pPr algn="ctr"/>
                      <a:r>
                        <a:rPr lang="en-US" sz="3200" dirty="0"/>
                        <a:t>42 / 81 / 54</a:t>
                      </a:r>
                    </a:p>
                  </a:txBody>
                  <a:tcPr anchor="ctr">
                    <a:blipFill dpi="0" rotWithShape="1">
                      <a:blip r:embed="rId19">
                        <a:alphaModFix amt="81000"/>
                      </a:blip>
                      <a:srcRect/>
                      <a:tile tx="0" ty="0" sx="100000" sy="100000" flip="none" algn="tl"/>
                    </a:blipFill>
                  </a:tcPr>
                </a:tc>
                <a:tc>
                  <a:txBody>
                    <a:bodyPr/>
                    <a:lstStyle/>
                    <a:p>
                      <a:pPr algn="ctr"/>
                      <a:r>
                        <a:rPr lang="en-US" sz="3200" dirty="0">
                          <a:solidFill>
                            <a:srgbClr val="FF0000"/>
                          </a:solidFill>
                        </a:rPr>
                        <a:t>IC</a:t>
                      </a:r>
                      <a:r>
                        <a:rPr lang="en-US" sz="3200" baseline="-25000" dirty="0">
                          <a:solidFill>
                            <a:srgbClr val="FF0000"/>
                          </a:solidFill>
                        </a:rPr>
                        <a:t>50 </a:t>
                      </a:r>
                      <a:r>
                        <a:rPr lang="en-US" sz="3200" dirty="0">
                          <a:solidFill>
                            <a:srgbClr val="FF0000"/>
                          </a:solidFill>
                        </a:rPr>
                        <a:t>= 6.5 </a:t>
                      </a:r>
                      <a:r>
                        <a:rPr lang="el-GR" sz="3200" baseline="0" dirty="0">
                          <a:solidFill>
                            <a:srgbClr val="FF0000"/>
                          </a:solidFill>
                        </a:rPr>
                        <a:t>μ</a:t>
                      </a:r>
                      <a:r>
                        <a:rPr lang="es-ES" sz="3200" baseline="0" dirty="0">
                          <a:solidFill>
                            <a:srgbClr val="FF0000"/>
                          </a:solidFill>
                        </a:rPr>
                        <a:t>M</a:t>
                      </a:r>
                      <a:endParaRPr lang="en-US" sz="3200" dirty="0">
                        <a:solidFill>
                          <a:srgbClr val="FF0000"/>
                        </a:solidFill>
                      </a:endParaRPr>
                    </a:p>
                  </a:txBody>
                  <a:tcPr anchor="ctr">
                    <a:blipFill dpi="0" rotWithShape="1">
                      <a:blip r:embed="rId19">
                        <a:alphaModFix amt="81000"/>
                      </a:blip>
                      <a:srcRect/>
                      <a:tile tx="0" ty="0" sx="100000" sy="100000" flip="none" algn="tl"/>
                    </a:blipFill>
                  </a:tcPr>
                </a:tc>
                <a:tc>
                  <a:txBody>
                    <a:bodyPr/>
                    <a:lstStyle/>
                    <a:p>
                      <a:pPr algn="ctr"/>
                      <a:r>
                        <a:rPr lang="en-US" sz="3200" dirty="0"/>
                        <a:t>87</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CNS +/-</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t>&gt;</a:t>
                      </a:r>
                      <a:r>
                        <a:rPr lang="en-US" sz="3200" baseline="0" dirty="0"/>
                        <a:t> 100 / &gt; 100</a:t>
                      </a:r>
                      <a:endParaRPr lang="en-US" sz="3200" dirty="0"/>
                    </a:p>
                  </a:txBody>
                  <a:tcPr anchor="ctr">
                    <a:blipFill dpi="0" rotWithShape="1">
                      <a:blip r:embed="rId19">
                        <a:alphaModFix amt="81000"/>
                      </a:blip>
                      <a:srcRect/>
                      <a:tile tx="0" ty="0" sx="100000" sy="100000" flip="none" algn="tl"/>
                    </a:blipFill>
                  </a:tcPr>
                </a:tc>
                <a:extLst>
                  <a:ext uri="{0D108BD9-81ED-4DB2-BD59-A6C34878D82A}">
                    <a16:rowId xmlns:a16="http://schemas.microsoft.com/office/drawing/2014/main" val="10009"/>
                  </a:ext>
                </a:extLst>
              </a:tr>
              <a:tr h="818147">
                <a:tc>
                  <a:txBody>
                    <a:bodyPr/>
                    <a:lstStyle/>
                    <a:p>
                      <a:pPr algn="ctr"/>
                      <a:r>
                        <a:rPr lang="en-US" sz="3200" b="1" dirty="0">
                          <a:solidFill>
                            <a:schemeClr val="tx1"/>
                          </a:solidFill>
                        </a:rPr>
                        <a:t>16</a:t>
                      </a:r>
                    </a:p>
                  </a:txBody>
                  <a:tcPr anchor="ctr">
                    <a:blipFill dpi="0" rotWithShape="1">
                      <a:blip r:embed="rId19">
                        <a:alphaModFix amt="81000"/>
                      </a:blip>
                      <a:srcRect/>
                      <a:tile tx="0" ty="0" sx="100000" sy="100000" flip="none" algn="tl"/>
                    </a:blipFill>
                  </a:tcPr>
                </a:tc>
                <a:tc>
                  <a:txBody>
                    <a:bodyPr/>
                    <a:lstStyle/>
                    <a:p>
                      <a:pPr algn="ctr"/>
                      <a:r>
                        <a:rPr lang="en-US" sz="3200" dirty="0">
                          <a:solidFill>
                            <a:srgbClr val="00B050"/>
                          </a:solidFill>
                        </a:rPr>
                        <a:t>0.6 / 2.9</a:t>
                      </a:r>
                    </a:p>
                  </a:txBody>
                  <a:tcPr anchor="ctr">
                    <a:blipFill dpi="0" rotWithShape="1">
                      <a:blip r:embed="rId19">
                        <a:alphaModFix amt="81000"/>
                      </a:blip>
                      <a:srcRect/>
                      <a:tile tx="0" ty="0" sx="100000" sy="100000" flip="none" algn="tl"/>
                    </a:blipFill>
                  </a:tcPr>
                </a:tc>
                <a:tc>
                  <a:txBody>
                    <a:bodyPr/>
                    <a:lstStyle/>
                    <a:p>
                      <a:pPr algn="ctr"/>
                      <a:r>
                        <a:rPr lang="en-US" sz="3200" dirty="0">
                          <a:solidFill>
                            <a:srgbClr val="00B050"/>
                          </a:solidFill>
                        </a:rPr>
                        <a:t>100 / 86 / 89</a:t>
                      </a:r>
                    </a:p>
                  </a:txBody>
                  <a:tcPr anchor="ctr">
                    <a:blipFill dpi="0" rotWithShape="1">
                      <a:blip r:embed="rId19">
                        <a:alphaModFix amt="81000"/>
                      </a:blip>
                      <a:srcRect/>
                      <a:tile tx="0" ty="0" sx="100000" sy="100000" flip="none" algn="tl"/>
                    </a:blipFill>
                  </a:tcPr>
                </a:tc>
                <a:tc>
                  <a:txBody>
                    <a:bodyPr/>
                    <a:lstStyle/>
                    <a:p>
                      <a:pPr algn="ctr"/>
                      <a:r>
                        <a:rPr lang="en-US" sz="3200" dirty="0">
                          <a:solidFill>
                            <a:srgbClr val="00B050"/>
                          </a:solidFill>
                        </a:rPr>
                        <a:t>19</a:t>
                      </a:r>
                    </a:p>
                  </a:txBody>
                  <a:tcPr anchor="ctr">
                    <a:blipFill dpi="0" rotWithShape="1">
                      <a:blip r:embed="rId19">
                        <a:alphaModFix amt="81000"/>
                      </a:blip>
                      <a:srcRect/>
                      <a:tile tx="0" ty="0" sx="100000" sy="100000" flip="none" algn="tl"/>
                    </a:blipFill>
                  </a:tcPr>
                </a:tc>
                <a:tc>
                  <a:txBody>
                    <a:bodyPr/>
                    <a:lstStyle/>
                    <a:p>
                      <a:pPr algn="ctr"/>
                      <a:r>
                        <a:rPr lang="en-US" sz="3200" dirty="0">
                          <a:solidFill>
                            <a:srgbClr val="00B050"/>
                          </a:solidFill>
                        </a:rPr>
                        <a:t>92</a:t>
                      </a:r>
                    </a:p>
                  </a:txBody>
                  <a:tcPr anchor="ctr">
                    <a:blipFill dpi="0" rotWithShape="1">
                      <a:blip r:embed="rId19">
                        <a:alphaModFix amt="81000"/>
                      </a:blip>
                      <a:srcRect/>
                      <a:tile tx="0" ty="0" sx="100000" sy="100000" flip="none" algn="tl"/>
                    </a:blipFill>
                  </a:tcPr>
                </a:tc>
                <a:tc>
                  <a:txBody>
                    <a:bodyPr/>
                    <a:lstStyle/>
                    <a:p>
                      <a:pPr algn="ctr"/>
                      <a:r>
                        <a:rPr lang="en-US" sz="3200" dirty="0">
                          <a:solidFill>
                            <a:srgbClr val="00B050"/>
                          </a:solidFill>
                        </a:rPr>
                        <a:t>CNS -</a:t>
                      </a:r>
                    </a:p>
                  </a:txBody>
                  <a:tcPr anchor="ctr">
                    <a:blipFill dpi="0" rotWithShape="1">
                      <a:blip r:embed="rId19">
                        <a:alphaModFix amt="81000"/>
                      </a:blip>
                      <a:srcRect/>
                      <a:tile tx="0" ty="0" sx="100000" sy="100000" flip="none" algn="tl"/>
                    </a:blipFill>
                  </a:tcPr>
                </a:tc>
                <a:tc>
                  <a:txBody>
                    <a:bodyPr/>
                    <a:lstStyle/>
                    <a:p>
                      <a:pPr marL="0" marR="0" indent="0" algn="ctr" defTabSz="3239933" rtl="0" eaLnBrk="1" fontAlgn="auto" latinLnBrk="0" hangingPunct="1">
                        <a:lnSpc>
                          <a:spcPct val="100000"/>
                        </a:lnSpc>
                        <a:spcBef>
                          <a:spcPts val="0"/>
                        </a:spcBef>
                        <a:spcAft>
                          <a:spcPts val="0"/>
                        </a:spcAft>
                        <a:buClrTx/>
                        <a:buSzTx/>
                        <a:buFontTx/>
                        <a:buNone/>
                        <a:tabLst/>
                        <a:defRPr/>
                      </a:pPr>
                      <a:r>
                        <a:rPr lang="en-US" sz="3200" dirty="0">
                          <a:solidFill>
                            <a:srgbClr val="00B050"/>
                          </a:solidFill>
                        </a:rPr>
                        <a:t>&gt;</a:t>
                      </a:r>
                      <a:r>
                        <a:rPr lang="en-US" sz="3200" baseline="0" dirty="0">
                          <a:solidFill>
                            <a:srgbClr val="00B050"/>
                          </a:solidFill>
                        </a:rPr>
                        <a:t> 100 / &gt; 100</a:t>
                      </a:r>
                      <a:endParaRPr lang="en-US" sz="3200" dirty="0">
                        <a:solidFill>
                          <a:srgbClr val="00B050"/>
                        </a:solidFill>
                      </a:endParaRPr>
                    </a:p>
                  </a:txBody>
                  <a:tcPr anchor="ctr">
                    <a:blipFill dpi="0" rotWithShape="1">
                      <a:blip r:embed="rId19">
                        <a:alphaModFix amt="81000"/>
                      </a:blip>
                      <a:srcRect/>
                      <a:tile tx="0" ty="0" sx="100000" sy="100000" flip="none" algn="tl"/>
                    </a:blipFill>
                  </a:tcPr>
                </a:tc>
                <a:extLst>
                  <a:ext uri="{0D108BD9-81ED-4DB2-BD59-A6C34878D82A}">
                    <a16:rowId xmlns:a16="http://schemas.microsoft.com/office/drawing/2014/main" val="10010"/>
                  </a:ext>
                </a:extLst>
              </a:tr>
            </a:tbl>
          </a:graphicData>
        </a:graphic>
      </p:graphicFrame>
      <p:sp>
        <p:nvSpPr>
          <p:cNvPr id="76" name="17 CuadroTexto">
            <a:extLst>
              <a:ext uri="{FF2B5EF4-FFF2-40B4-BE49-F238E27FC236}">
                <a16:creationId xmlns:a16="http://schemas.microsoft.com/office/drawing/2014/main" id="{65C6FBDA-C2B1-22A7-76B9-695524CFB89B}"/>
              </a:ext>
            </a:extLst>
          </p:cNvPr>
          <p:cNvSpPr txBox="1"/>
          <p:nvPr/>
        </p:nvSpPr>
        <p:spPr>
          <a:xfrm>
            <a:off x="16123458" y="18047781"/>
            <a:ext cx="15314953" cy="2308324"/>
          </a:xfrm>
          <a:prstGeom prst="rect">
            <a:avLst/>
          </a:prstGeom>
          <a:noFill/>
        </p:spPr>
        <p:txBody>
          <a:bodyPr wrap="square" rtlCol="0">
            <a:spAutoFit/>
          </a:bodyPr>
          <a:lstStyle/>
          <a:p>
            <a:pPr algn="just"/>
            <a:r>
              <a:rPr lang="en-US" sz="2400" b="1" dirty="0"/>
              <a:t>Table 1. </a:t>
            </a:r>
            <a:r>
              <a:rPr lang="en-US" sz="2400" dirty="0"/>
              <a:t>Screening cascade of the compounds </a:t>
            </a:r>
            <a:r>
              <a:rPr lang="en-US" sz="2400" b="1" dirty="0"/>
              <a:t>7 – 16</a:t>
            </a:r>
            <a:r>
              <a:rPr lang="en-US" sz="2400" dirty="0"/>
              <a:t>.</a:t>
            </a:r>
            <a:r>
              <a:rPr lang="en-US" sz="2400" baseline="30000" dirty="0"/>
              <a:t> a</a:t>
            </a:r>
            <a:r>
              <a:rPr lang="en-US" sz="2400" dirty="0"/>
              <a:t>IC</a:t>
            </a:r>
            <a:r>
              <a:rPr lang="en-US" sz="2400" baseline="-25000" dirty="0"/>
              <a:t>50</a:t>
            </a:r>
            <a:r>
              <a:rPr lang="en-US" sz="2400" dirty="0"/>
              <a:t> values are the average of three replicates.</a:t>
            </a:r>
            <a:r>
              <a:rPr lang="en-US" sz="2400" baseline="30000" dirty="0"/>
              <a:t> </a:t>
            </a:r>
            <a:r>
              <a:rPr lang="en-US" sz="2400" baseline="30000" dirty="0" err="1"/>
              <a:t>b</a:t>
            </a:r>
            <a:r>
              <a:rPr lang="en-US" sz="2400" dirty="0" err="1"/>
              <a:t>Percentage</a:t>
            </a:r>
            <a:r>
              <a:rPr lang="en-US" sz="2400" dirty="0"/>
              <a:t> of remaining compound after 60 min of incubation with pooled human and mouse microsomes in the presence of NADPH at 37 °C</a:t>
            </a:r>
            <a:r>
              <a:rPr lang="en-GB" sz="2400" dirty="0"/>
              <a:t>. </a:t>
            </a:r>
            <a:r>
              <a:rPr lang="ca-ES" sz="2400" i="1" baseline="30000" dirty="0"/>
              <a:t>c</a:t>
            </a:r>
            <a:r>
              <a:rPr lang="es-ES" sz="2400" dirty="0"/>
              <a:t>% </a:t>
            </a:r>
            <a:r>
              <a:rPr lang="es-ES" sz="2400" dirty="0" err="1"/>
              <a:t>inh</a:t>
            </a:r>
            <a:r>
              <a:rPr lang="es-ES" sz="2400" dirty="0"/>
              <a:t> </a:t>
            </a:r>
            <a:r>
              <a:rPr lang="es-ES" sz="2400" dirty="0" err="1"/>
              <a:t>of</a:t>
            </a:r>
            <a:r>
              <a:rPr lang="es-ES" sz="2400" dirty="0"/>
              <a:t> </a:t>
            </a:r>
            <a:r>
              <a:rPr lang="es-ES" sz="2400" dirty="0" err="1"/>
              <a:t>selected</a:t>
            </a:r>
            <a:r>
              <a:rPr lang="es-ES" sz="2400" dirty="0"/>
              <a:t> </a:t>
            </a:r>
            <a:r>
              <a:rPr lang="es-ES" sz="2400" dirty="0" err="1"/>
              <a:t>cytochromes</a:t>
            </a:r>
            <a:r>
              <a:rPr lang="es-ES" sz="2400" dirty="0"/>
              <a:t> at 10 </a:t>
            </a:r>
            <a:r>
              <a:rPr lang="es-ES" sz="2400" dirty="0" err="1">
                <a:latin typeface="Symbol" panose="05050102010706020507" pitchFamily="18" charset="2"/>
              </a:rPr>
              <a:t>m</a:t>
            </a:r>
            <a:r>
              <a:rPr lang="es-ES" sz="2400" dirty="0" err="1"/>
              <a:t>M</a:t>
            </a:r>
            <a:r>
              <a:rPr lang="es-ES" sz="2400" dirty="0"/>
              <a:t> </a:t>
            </a:r>
            <a:r>
              <a:rPr lang="es-ES" sz="2400" dirty="0" err="1"/>
              <a:t>concentration</a:t>
            </a:r>
            <a:r>
              <a:rPr lang="es-ES" sz="2400" dirty="0"/>
              <a:t> </a:t>
            </a:r>
            <a:r>
              <a:rPr lang="es-ES" sz="2400" dirty="0" err="1"/>
              <a:t>of</a:t>
            </a:r>
            <a:r>
              <a:rPr lang="es-ES" sz="2400" dirty="0"/>
              <a:t> </a:t>
            </a:r>
            <a:r>
              <a:rPr lang="es-ES" sz="2400" dirty="0" err="1"/>
              <a:t>compound</a:t>
            </a:r>
            <a:r>
              <a:rPr lang="es-ES" sz="2400" dirty="0"/>
              <a:t>. </a:t>
            </a:r>
            <a:r>
              <a:rPr lang="en-GB" sz="2400" baseline="30000" dirty="0"/>
              <a:t>d</a:t>
            </a:r>
            <a:r>
              <a:rPr lang="en-US" sz="2400" dirty="0"/>
              <a:t>Solubility measured in a 1% DMSO: 99% PBS buffer solution.</a:t>
            </a:r>
            <a:r>
              <a:rPr lang="en-US" sz="2400" baseline="30000" dirty="0"/>
              <a:t> </a:t>
            </a:r>
            <a:r>
              <a:rPr lang="ca-ES" sz="2400" i="1" baseline="30000" dirty="0" err="1"/>
              <a:t>e</a:t>
            </a:r>
            <a:r>
              <a:rPr lang="ca-ES" sz="2400" dirty="0" err="1"/>
              <a:t>Determined</a:t>
            </a:r>
            <a:r>
              <a:rPr lang="ca-ES" sz="2400" dirty="0"/>
              <a:t> </a:t>
            </a:r>
            <a:r>
              <a:rPr lang="ca-ES" sz="2400" dirty="0" err="1"/>
              <a:t>using</a:t>
            </a:r>
            <a:r>
              <a:rPr lang="ca-ES" sz="2400" dirty="0"/>
              <a:t> </a:t>
            </a:r>
            <a:r>
              <a:rPr lang="ca-ES" sz="2400" dirty="0" err="1"/>
              <a:t>the</a:t>
            </a:r>
            <a:r>
              <a:rPr lang="ca-ES" sz="2400" dirty="0"/>
              <a:t> PAMPA-BBB </a:t>
            </a:r>
            <a:r>
              <a:rPr lang="ca-ES" sz="2400" dirty="0" err="1"/>
              <a:t>assay</a:t>
            </a:r>
            <a:r>
              <a:rPr lang="ca-ES" sz="2400" dirty="0"/>
              <a:t>. </a:t>
            </a:r>
            <a:r>
              <a:rPr lang="en-US" sz="2400" baseline="30000" dirty="0" err="1"/>
              <a:t>f</a:t>
            </a:r>
            <a:r>
              <a:rPr lang="en-US" sz="2400" dirty="0" err="1"/>
              <a:t>Cytotoxicity</a:t>
            </a:r>
            <a:r>
              <a:rPr lang="en-US" sz="2400" dirty="0"/>
              <a:t> tested by propidium iodide (PI) staining after 24h incubation in SH-SY5Y cells. </a:t>
            </a:r>
            <a:r>
              <a:rPr lang="en-US" sz="2400" baseline="30000" dirty="0" err="1"/>
              <a:t>g</a:t>
            </a:r>
            <a:r>
              <a:rPr lang="en-US" sz="2400" dirty="0" err="1"/>
              <a:t>Cytotoxicity</a:t>
            </a:r>
            <a:r>
              <a:rPr lang="en-US" sz="2400" dirty="0"/>
              <a:t> tested by 3-[4,5-dimethylthiazole-2-yl]-2,5-diphenyltetrazolium bromide (MTT) assay after 24h incubation in SH-SY5Y cells. h = human, m = murine, r = rat.</a:t>
            </a:r>
          </a:p>
        </p:txBody>
      </p:sp>
      <p:sp>
        <p:nvSpPr>
          <p:cNvPr id="77" name="30 CuadroTexto">
            <a:extLst>
              <a:ext uri="{FF2B5EF4-FFF2-40B4-BE49-F238E27FC236}">
                <a16:creationId xmlns:a16="http://schemas.microsoft.com/office/drawing/2014/main" id="{268FE967-39DD-B0FD-0FA1-1659E6CBC763}"/>
              </a:ext>
            </a:extLst>
          </p:cNvPr>
          <p:cNvSpPr txBox="1"/>
          <p:nvPr/>
        </p:nvSpPr>
        <p:spPr>
          <a:xfrm>
            <a:off x="11667565" y="41926543"/>
            <a:ext cx="15090440" cy="1015663"/>
          </a:xfrm>
          <a:prstGeom prst="rect">
            <a:avLst/>
          </a:prstGeom>
          <a:noFill/>
        </p:spPr>
        <p:txBody>
          <a:bodyPr wrap="square" rtlCol="0">
            <a:spAutoFit/>
          </a:bodyPr>
          <a:lstStyle/>
          <a:p>
            <a:pPr algn="just"/>
            <a:r>
              <a:rPr lang="en-US" sz="2000" dirty="0">
                <a:effectLst/>
                <a:ea typeface="Times New Roman" panose="02020603050405020304" pitchFamily="18" charset="0"/>
              </a:rPr>
              <a:t>This work was funded by the </a:t>
            </a:r>
            <a:r>
              <a:rPr lang="en-US" sz="2000" dirty="0" err="1">
                <a:effectLst/>
                <a:ea typeface="Times New Roman" panose="02020603050405020304" pitchFamily="18" charset="0"/>
              </a:rPr>
              <a:t>the</a:t>
            </a:r>
            <a:r>
              <a:rPr lang="en-US" sz="2000" dirty="0">
                <a:effectLst/>
                <a:ea typeface="Times New Roman" panose="02020603050405020304" pitchFamily="18" charset="0"/>
              </a:rPr>
              <a:t> </a:t>
            </a:r>
            <a:r>
              <a:rPr lang="en-GB" sz="2000" dirty="0">
                <a:effectLst/>
                <a:ea typeface="Times New Roman" panose="02020603050405020304" pitchFamily="18" charset="0"/>
              </a:rPr>
              <a:t>Grant PID2020-118127RB-I00 funded by MCIN/AEI/10.13039/501100011033 and by “ERDF A way of making Europe” to S.V., and </a:t>
            </a:r>
            <a:r>
              <a:rPr lang="en-US" sz="2000" dirty="0">
                <a:effectLst/>
                <a:ea typeface="Times New Roman" panose="02020603050405020304" pitchFamily="18" charset="0"/>
              </a:rPr>
              <a:t>the </a:t>
            </a:r>
            <a:r>
              <a:rPr lang="en-US" sz="2000" i="1" dirty="0" err="1">
                <a:effectLst/>
                <a:ea typeface="Times New Roman" panose="02020603050405020304" pitchFamily="18" charset="0"/>
              </a:rPr>
              <a:t>Xunta</a:t>
            </a:r>
            <a:r>
              <a:rPr lang="en-US" sz="2000" i="1" dirty="0">
                <a:effectLst/>
                <a:ea typeface="Times New Roman" panose="02020603050405020304" pitchFamily="18" charset="0"/>
              </a:rPr>
              <a:t> de Galicia</a:t>
            </a:r>
            <a:r>
              <a:rPr lang="en-US" sz="2000" dirty="0">
                <a:effectLst/>
                <a:ea typeface="Times New Roman" panose="02020603050405020304" pitchFamily="18" charset="0"/>
              </a:rPr>
              <a:t> (ED431G 2019/02 and ED431C 2018/21). Partial support was provided by NIH-NIEHS River Award R35 ES03443, NIH-NIEHS Superfund Program P42 ES004699, NINDS R01 DK107767, and NIDDK R01 DK103616 to B.D.H</a:t>
            </a:r>
            <a:r>
              <a:rPr lang="en-US" sz="2000" dirty="0">
                <a:solidFill>
                  <a:srgbClr val="000000"/>
                </a:solidFill>
                <a:effectLst/>
                <a:ea typeface="Times New Roman" panose="02020603050405020304" pitchFamily="18" charset="0"/>
              </a:rPr>
              <a:t>.</a:t>
            </a:r>
            <a:endParaRPr lang="en-US" sz="2000" dirty="0"/>
          </a:p>
        </p:txBody>
      </p:sp>
      <p:sp>
        <p:nvSpPr>
          <p:cNvPr id="83" name="Rectangle: cantonades arrodonides 163">
            <a:extLst>
              <a:ext uri="{FF2B5EF4-FFF2-40B4-BE49-F238E27FC236}">
                <a16:creationId xmlns:a16="http://schemas.microsoft.com/office/drawing/2014/main" id="{8B3667EC-1B77-CBDC-0912-BE907BFC2082}"/>
              </a:ext>
            </a:extLst>
          </p:cNvPr>
          <p:cNvSpPr/>
          <p:nvPr/>
        </p:nvSpPr>
        <p:spPr>
          <a:xfrm>
            <a:off x="16576483" y="20318033"/>
            <a:ext cx="14861928" cy="977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5400" b="1" i="1" dirty="0">
                <a:solidFill>
                  <a:srgbClr val="009999"/>
                </a:solidFill>
                <a:ea typeface="Segoe UI Black" panose="020B0A02040204020203" pitchFamily="34" charset="0"/>
              </a:rPr>
              <a:t>IN VIVO </a:t>
            </a:r>
            <a:r>
              <a:rPr lang="ca-ES" sz="5400" b="1" dirty="0">
                <a:solidFill>
                  <a:srgbClr val="009999"/>
                </a:solidFill>
                <a:ea typeface="Segoe UI Black" panose="020B0A02040204020203" pitchFamily="34" charset="0"/>
              </a:rPr>
              <a:t>STUDIES: </a:t>
            </a:r>
            <a:r>
              <a:rPr lang="ca-ES" sz="5400" b="1" dirty="0" err="1">
                <a:solidFill>
                  <a:srgbClr val="009999"/>
                </a:solidFill>
                <a:ea typeface="Segoe UI Black" panose="020B0A02040204020203" pitchFamily="34" charset="0"/>
              </a:rPr>
              <a:t>Treatment</a:t>
            </a:r>
            <a:r>
              <a:rPr lang="ca-ES" sz="5400" b="1" dirty="0">
                <a:solidFill>
                  <a:srgbClr val="009999"/>
                </a:solidFill>
                <a:ea typeface="Segoe UI Black" panose="020B0A02040204020203" pitchFamily="34" charset="0"/>
              </a:rPr>
              <a:t> </a:t>
            </a:r>
            <a:r>
              <a:rPr lang="ca-ES" sz="5400" b="1" dirty="0" err="1">
                <a:solidFill>
                  <a:srgbClr val="009999"/>
                </a:solidFill>
                <a:ea typeface="Segoe UI Black" panose="020B0A02040204020203" pitchFamily="34" charset="0"/>
              </a:rPr>
              <a:t>and</a:t>
            </a:r>
            <a:r>
              <a:rPr lang="ca-ES" sz="5400" b="1" dirty="0">
                <a:solidFill>
                  <a:srgbClr val="009999"/>
                </a:solidFill>
                <a:ea typeface="Segoe UI Black" panose="020B0A02040204020203" pitchFamily="34" charset="0"/>
              </a:rPr>
              <a:t> </a:t>
            </a:r>
            <a:r>
              <a:rPr lang="ca-ES" sz="5400" b="1" dirty="0" err="1">
                <a:solidFill>
                  <a:srgbClr val="009999"/>
                </a:solidFill>
                <a:ea typeface="Segoe UI Black" panose="020B0A02040204020203" pitchFamily="34" charset="0"/>
              </a:rPr>
              <a:t>prevention</a:t>
            </a:r>
            <a:endParaRPr lang="ca-ES" sz="5400" b="1" dirty="0">
              <a:solidFill>
                <a:srgbClr val="009999"/>
              </a:solidFill>
              <a:ea typeface="Segoe UI Black" panose="020B0A02040204020203" pitchFamily="34" charset="0"/>
            </a:endParaRPr>
          </a:p>
        </p:txBody>
      </p:sp>
      <p:cxnSp>
        <p:nvCxnSpPr>
          <p:cNvPr id="84" name="Connector recte 3">
            <a:extLst>
              <a:ext uri="{FF2B5EF4-FFF2-40B4-BE49-F238E27FC236}">
                <a16:creationId xmlns:a16="http://schemas.microsoft.com/office/drawing/2014/main" id="{55D72486-2DDB-3F3B-B6EA-484C68BD57E2}"/>
              </a:ext>
            </a:extLst>
          </p:cNvPr>
          <p:cNvCxnSpPr>
            <a:cxnSpLocks/>
          </p:cNvCxnSpPr>
          <p:nvPr/>
        </p:nvCxnSpPr>
        <p:spPr>
          <a:xfrm>
            <a:off x="16282570" y="21222027"/>
            <a:ext cx="15082928" cy="0"/>
          </a:xfrm>
          <a:prstGeom prst="line">
            <a:avLst/>
          </a:prstGeom>
          <a:ln w="76200">
            <a:solidFill>
              <a:schemeClr val="accent3">
                <a:lumMod val="60000"/>
                <a:lumOff val="40000"/>
              </a:schemeClr>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9" name="17 CuadroTexto">
            <a:extLst>
              <a:ext uri="{FF2B5EF4-FFF2-40B4-BE49-F238E27FC236}">
                <a16:creationId xmlns:a16="http://schemas.microsoft.com/office/drawing/2014/main" id="{F51B0D20-33D5-164A-CC75-A2EDFABC233F}"/>
              </a:ext>
            </a:extLst>
          </p:cNvPr>
          <p:cNvSpPr txBox="1"/>
          <p:nvPr/>
        </p:nvSpPr>
        <p:spPr>
          <a:xfrm>
            <a:off x="16207992" y="21618607"/>
            <a:ext cx="15314953" cy="3539430"/>
          </a:xfrm>
          <a:prstGeom prst="rect">
            <a:avLst/>
          </a:prstGeom>
          <a:noFill/>
        </p:spPr>
        <p:txBody>
          <a:bodyPr wrap="square" rtlCol="0">
            <a:spAutoFit/>
          </a:bodyPr>
          <a:lstStyle/>
          <a:p>
            <a:pPr algn="just"/>
            <a:r>
              <a:rPr lang="en-US" sz="3200" dirty="0"/>
              <a:t>Compound </a:t>
            </a:r>
            <a:r>
              <a:rPr lang="en-US" sz="3200" b="1" dirty="0"/>
              <a:t>16</a:t>
            </a:r>
            <a:r>
              <a:rPr lang="en-US" sz="3200" dirty="0"/>
              <a:t> was further characterized through an </a:t>
            </a:r>
            <a:r>
              <a:rPr lang="en-US" sz="3200" i="1" dirty="0"/>
              <a:t>in vivo</a:t>
            </a:r>
            <a:r>
              <a:rPr lang="en-US" sz="3200" dirty="0"/>
              <a:t> pharmacokinetics study in mice and displayed good properties: </a:t>
            </a:r>
            <a:r>
              <a:rPr lang="en-US" sz="3200" dirty="0" err="1"/>
              <a:t>T</a:t>
            </a:r>
            <a:r>
              <a:rPr lang="en-US" sz="3200" baseline="-25000" dirty="0" err="1"/>
              <a:t>max</a:t>
            </a:r>
            <a:r>
              <a:rPr lang="en-US" sz="3200" dirty="0"/>
              <a:t> = 2 h; </a:t>
            </a:r>
            <a:r>
              <a:rPr lang="en-US" sz="3200" dirty="0" err="1"/>
              <a:t>C</a:t>
            </a:r>
            <a:r>
              <a:rPr lang="en-US" sz="3200" baseline="-25000" dirty="0" err="1"/>
              <a:t>max</a:t>
            </a:r>
            <a:r>
              <a:rPr lang="en-US" sz="3200" dirty="0"/>
              <a:t> = 1.6 </a:t>
            </a:r>
            <a:r>
              <a:rPr lang="el-GR" sz="3200" baseline="0" dirty="0">
                <a:solidFill>
                  <a:schemeClr val="tx1"/>
                </a:solidFill>
              </a:rPr>
              <a:t>μ</a:t>
            </a:r>
            <a:r>
              <a:rPr lang="en-US" sz="3200" dirty="0"/>
              <a:t>g/mL; t</a:t>
            </a:r>
            <a:r>
              <a:rPr lang="en-US" sz="3200" baseline="-25000" dirty="0"/>
              <a:t>1/2</a:t>
            </a:r>
            <a:r>
              <a:rPr lang="en-US" sz="3200" dirty="0"/>
              <a:t> = 1.0 h; </a:t>
            </a:r>
            <a:r>
              <a:rPr lang="en-US" sz="3200" dirty="0">
                <a:solidFill>
                  <a:schemeClr val="tx1"/>
                </a:solidFill>
              </a:rPr>
              <a:t>AUC</a:t>
            </a:r>
            <a:r>
              <a:rPr lang="en-US" sz="3200" baseline="-25000" dirty="0">
                <a:solidFill>
                  <a:schemeClr val="tx1"/>
                </a:solidFill>
              </a:rPr>
              <a:t>0</a:t>
            </a:r>
            <a:r>
              <a:rPr lang="en-US" sz="3200" baseline="30000" dirty="0">
                <a:solidFill>
                  <a:schemeClr val="tx1"/>
                </a:solidFill>
              </a:rPr>
              <a:t>t</a:t>
            </a:r>
            <a:r>
              <a:rPr lang="en-US" sz="3200" baseline="0" dirty="0">
                <a:solidFill>
                  <a:schemeClr val="tx1"/>
                </a:solidFill>
              </a:rPr>
              <a:t> </a:t>
            </a:r>
            <a:r>
              <a:rPr lang="es-ES" sz="3200" baseline="0" dirty="0">
                <a:solidFill>
                  <a:schemeClr val="tx1"/>
                </a:solidFill>
              </a:rPr>
              <a:t>= 5.5 </a:t>
            </a:r>
            <a:r>
              <a:rPr lang="el-GR" sz="3200" baseline="0" dirty="0">
                <a:solidFill>
                  <a:schemeClr val="tx1"/>
                </a:solidFill>
              </a:rPr>
              <a:t>μ</a:t>
            </a:r>
            <a:r>
              <a:rPr lang="es-ES" sz="3200" baseline="0" dirty="0">
                <a:solidFill>
                  <a:schemeClr val="tx1"/>
                </a:solidFill>
              </a:rPr>
              <a:t>g*h/</a:t>
            </a:r>
            <a:r>
              <a:rPr lang="es-ES" sz="3200" baseline="0" dirty="0" err="1">
                <a:solidFill>
                  <a:schemeClr val="tx1"/>
                </a:solidFill>
              </a:rPr>
              <a:t>mL</a:t>
            </a:r>
            <a:r>
              <a:rPr lang="es-ES" sz="3200" dirty="0"/>
              <a:t>;</a:t>
            </a:r>
            <a:r>
              <a:rPr lang="es-ES" sz="3200" baseline="0" dirty="0">
                <a:solidFill>
                  <a:schemeClr val="tx1"/>
                </a:solidFill>
              </a:rPr>
              <a:t> </a:t>
            </a:r>
            <a:r>
              <a:rPr lang="en-US" sz="3200" dirty="0">
                <a:solidFill>
                  <a:schemeClr val="tx1"/>
                </a:solidFill>
              </a:rPr>
              <a:t>AUC</a:t>
            </a:r>
            <a:r>
              <a:rPr lang="en-US" sz="3200" baseline="-25000" dirty="0">
                <a:solidFill>
                  <a:schemeClr val="tx1"/>
                </a:solidFill>
              </a:rPr>
              <a:t>0</a:t>
            </a:r>
            <a:r>
              <a:rPr lang="es-ES" sz="3200" kern="1200" baseline="30000" dirty="0">
                <a:solidFill>
                  <a:schemeClr val="tx1"/>
                </a:solidFill>
                <a:ea typeface="+mn-ea"/>
                <a:cs typeface="+mn-cs"/>
              </a:rPr>
              <a:t>∞</a:t>
            </a:r>
            <a:r>
              <a:rPr lang="en-US" sz="3200" baseline="0" dirty="0">
                <a:solidFill>
                  <a:schemeClr val="tx1"/>
                </a:solidFill>
              </a:rPr>
              <a:t> = </a:t>
            </a:r>
            <a:r>
              <a:rPr lang="en-US" sz="3200" dirty="0"/>
              <a:t>5.6</a:t>
            </a:r>
            <a:r>
              <a:rPr lang="en-US" sz="3200" baseline="0" dirty="0">
                <a:solidFill>
                  <a:schemeClr val="tx1"/>
                </a:solidFill>
              </a:rPr>
              <a:t> </a:t>
            </a:r>
            <a:r>
              <a:rPr lang="el-GR" sz="3200" baseline="0" dirty="0">
                <a:solidFill>
                  <a:schemeClr val="tx1"/>
                </a:solidFill>
              </a:rPr>
              <a:t>μ</a:t>
            </a:r>
            <a:r>
              <a:rPr lang="es-ES" sz="3200" baseline="0" dirty="0">
                <a:solidFill>
                  <a:schemeClr val="tx1"/>
                </a:solidFill>
              </a:rPr>
              <a:t>g*h/</a:t>
            </a:r>
            <a:r>
              <a:rPr lang="es-ES" sz="3200" baseline="0" dirty="0" err="1">
                <a:solidFill>
                  <a:schemeClr val="tx1"/>
                </a:solidFill>
              </a:rPr>
              <a:t>mL</a:t>
            </a:r>
            <a:r>
              <a:rPr lang="en-US" sz="3200" dirty="0"/>
              <a:t>. Next, its activity in a murine model of CINP was assessed.</a:t>
            </a:r>
            <a:r>
              <a:rPr lang="en-US" sz="3200" dirty="0">
                <a:solidFill>
                  <a:srgbClr val="000000"/>
                </a:solidFill>
                <a:effectLst/>
                <a:ea typeface="Calibri" panose="020F0502020204030204" pitchFamily="34" charset="0"/>
              </a:rPr>
              <a:t> </a:t>
            </a:r>
            <a:r>
              <a:rPr lang="en-US" sz="3200" b="1" dirty="0">
                <a:solidFill>
                  <a:srgbClr val="000000"/>
                </a:solidFill>
                <a:effectLst/>
                <a:ea typeface="Calibri" panose="020F0502020204030204" pitchFamily="34" charset="0"/>
              </a:rPr>
              <a:t>16</a:t>
            </a:r>
            <a:r>
              <a:rPr lang="en-US" sz="3200" dirty="0">
                <a:solidFill>
                  <a:srgbClr val="000000"/>
                </a:solidFill>
                <a:effectLst/>
                <a:ea typeface="Calibri" panose="020F0502020204030204" pitchFamily="34" charset="0"/>
              </a:rPr>
              <a:t> </a:t>
            </a:r>
            <a:r>
              <a:rPr lang="en-US" sz="3200" b="1" dirty="0">
                <a:solidFill>
                  <a:srgbClr val="000000"/>
                </a:solidFill>
                <a:effectLst/>
                <a:ea typeface="Calibri" panose="020F0502020204030204" pitchFamily="34" charset="0"/>
              </a:rPr>
              <a:t>completely reversed the sensory hypersensitivity induced by paclitaxel </a:t>
            </a:r>
            <a:r>
              <a:rPr lang="en-US" sz="3200" dirty="0">
                <a:solidFill>
                  <a:srgbClr val="000000"/>
                </a:solidFill>
                <a:effectLst/>
                <a:ea typeface="Calibri" panose="020F0502020204030204" pitchFamily="34" charset="0"/>
              </a:rPr>
              <a:t>(Figure A), and this effect was abolished by the administration of MSPPOH (Figure B), indicating the selectivity of their antiallodynic effects. Finally, </a:t>
            </a:r>
            <a:r>
              <a:rPr lang="en-US" sz="3200" b="1" dirty="0">
                <a:solidFill>
                  <a:srgbClr val="000000"/>
                </a:solidFill>
                <a:effectLst/>
                <a:ea typeface="Calibri" panose="020F0502020204030204" pitchFamily="34" charset="0"/>
              </a:rPr>
              <a:t>administration of 16 before each paclitaxel injection completely prevented the development of neuropathic allodynia </a:t>
            </a:r>
            <a:r>
              <a:rPr lang="en-US" sz="3200" dirty="0"/>
              <a:t>(Figure C)</a:t>
            </a:r>
            <a:r>
              <a:rPr lang="en-US" sz="3200" dirty="0">
                <a:solidFill>
                  <a:srgbClr val="000000"/>
                </a:solidFill>
                <a:effectLst/>
                <a:ea typeface="Calibri" panose="020F0502020204030204" pitchFamily="34" charset="0"/>
              </a:rPr>
              <a:t>.</a:t>
            </a:r>
            <a:endParaRPr lang="en-US" sz="3200" dirty="0"/>
          </a:p>
        </p:txBody>
      </p:sp>
      <p:pic>
        <p:nvPicPr>
          <p:cNvPr id="39" name="Imagen 38" descr="Gráfico, Diagrama&#10;&#10;Descripción generada automáticamente">
            <a:extLst>
              <a:ext uri="{FF2B5EF4-FFF2-40B4-BE49-F238E27FC236}">
                <a16:creationId xmlns:a16="http://schemas.microsoft.com/office/drawing/2014/main" id="{450807AF-50A9-148D-2C40-5A9A4A941BFD}"/>
              </a:ext>
            </a:extLst>
          </p:cNvPr>
          <p:cNvPicPr>
            <a:picLocks noChangeAspect="1"/>
          </p:cNvPicPr>
          <p:nvPr/>
        </p:nvPicPr>
        <p:blipFill>
          <a:blip r:embed="rId20">
            <a:clrChange>
              <a:clrFrom>
                <a:srgbClr val="FFFFFF"/>
              </a:clrFrom>
              <a:clrTo>
                <a:srgbClr val="FFFFFF">
                  <a:alpha val="0"/>
                </a:srgbClr>
              </a:clrTo>
            </a:clrChange>
          </a:blip>
          <a:stretch>
            <a:fillRect/>
          </a:stretch>
        </p:blipFill>
        <p:spPr>
          <a:xfrm>
            <a:off x="16280342" y="25235437"/>
            <a:ext cx="8544223" cy="4641295"/>
          </a:xfrm>
          <a:prstGeom prst="rect">
            <a:avLst/>
          </a:prstGeom>
        </p:spPr>
      </p:pic>
      <p:pic>
        <p:nvPicPr>
          <p:cNvPr id="45" name="Imagen 44" descr="Diagrama&#10;&#10;Descripción generada automáticamente">
            <a:extLst>
              <a:ext uri="{FF2B5EF4-FFF2-40B4-BE49-F238E27FC236}">
                <a16:creationId xmlns:a16="http://schemas.microsoft.com/office/drawing/2014/main" id="{D127042D-77D0-BE5B-ABD1-11A165B29F76}"/>
              </a:ext>
            </a:extLst>
          </p:cNvPr>
          <p:cNvPicPr>
            <a:picLocks noChangeAspect="1"/>
          </p:cNvPicPr>
          <p:nvPr/>
        </p:nvPicPr>
        <p:blipFill>
          <a:blip r:embed="rId21"/>
          <a:stretch>
            <a:fillRect/>
          </a:stretch>
        </p:blipFill>
        <p:spPr>
          <a:xfrm>
            <a:off x="16268427" y="29694083"/>
            <a:ext cx="6453983" cy="5015795"/>
          </a:xfrm>
          <a:prstGeom prst="rect">
            <a:avLst/>
          </a:prstGeom>
        </p:spPr>
      </p:pic>
      <p:sp>
        <p:nvSpPr>
          <p:cNvPr id="70" name="16 CuadroTexto">
            <a:extLst>
              <a:ext uri="{FF2B5EF4-FFF2-40B4-BE49-F238E27FC236}">
                <a16:creationId xmlns:a16="http://schemas.microsoft.com/office/drawing/2014/main" id="{D3DD0646-831A-5919-C524-C95A5955E42C}"/>
              </a:ext>
            </a:extLst>
          </p:cNvPr>
          <p:cNvSpPr txBox="1"/>
          <p:nvPr/>
        </p:nvSpPr>
        <p:spPr>
          <a:xfrm>
            <a:off x="22722410" y="30102189"/>
            <a:ext cx="8971109" cy="4524315"/>
          </a:xfrm>
          <a:prstGeom prst="rect">
            <a:avLst/>
          </a:prstGeom>
          <a:noFill/>
        </p:spPr>
        <p:txBody>
          <a:bodyPr wrap="square" rtlCol="0">
            <a:spAutoFit/>
          </a:bodyPr>
          <a:lstStyle/>
          <a:p>
            <a:pPr algn="just"/>
            <a:r>
              <a:rPr lang="en-US" sz="2400" b="1" dirty="0"/>
              <a:t>Figure 3. Effect of 16 in paclitaxel-induced neuropathic pain in mice.</a:t>
            </a:r>
            <a:r>
              <a:rPr lang="en-US" sz="2400" dirty="0"/>
              <a:t> Animals were treated once daily for 5 days with paclitaxel (2 mg/kg) or its vehicle. </a:t>
            </a:r>
            <a:r>
              <a:rPr lang="en-US" sz="2400" b="1" dirty="0"/>
              <a:t>A</a:t>
            </a:r>
            <a:r>
              <a:rPr lang="en-US" sz="2400" dirty="0"/>
              <a:t> Threshold force for paw withdrawal (g) after the subcutaneous (</a:t>
            </a:r>
            <a:r>
              <a:rPr lang="en-US" sz="2400" dirty="0" err="1"/>
              <a:t>s.c.</a:t>
            </a:r>
            <a:r>
              <a:rPr lang="en-US" sz="2400" dirty="0"/>
              <a:t>) administration of </a:t>
            </a:r>
            <a:r>
              <a:rPr lang="en-US" sz="2400" b="1" dirty="0"/>
              <a:t>16</a:t>
            </a:r>
            <a:r>
              <a:rPr lang="en-US" sz="2400" dirty="0"/>
              <a:t> (2.5 and 5 mg/kg), 10 days after the first paclitaxel administration. </a:t>
            </a:r>
            <a:r>
              <a:rPr lang="en-US" sz="2400" b="1" dirty="0"/>
              <a:t>B</a:t>
            </a:r>
            <a:r>
              <a:rPr lang="en-US" sz="2400" dirty="0"/>
              <a:t> Effect of the administration of </a:t>
            </a:r>
            <a:r>
              <a:rPr lang="en-US" sz="2400" b="1" dirty="0"/>
              <a:t>16</a:t>
            </a:r>
            <a:r>
              <a:rPr lang="en-US" sz="2400" dirty="0"/>
              <a:t> (5 mg/kg, </a:t>
            </a:r>
            <a:r>
              <a:rPr lang="en-US" sz="2400" dirty="0" err="1"/>
              <a:t>s.c.</a:t>
            </a:r>
            <a:r>
              <a:rPr lang="en-US" sz="2400" dirty="0"/>
              <a:t>) associated with MSPPOH (20 mg/kg, </a:t>
            </a:r>
            <a:r>
              <a:rPr lang="en-US" sz="2400" dirty="0" err="1"/>
              <a:t>s.c.</a:t>
            </a:r>
            <a:r>
              <a:rPr lang="en-US" sz="2400" dirty="0"/>
              <a:t>) or its solvent. </a:t>
            </a:r>
            <a:r>
              <a:rPr lang="en-US" sz="2400" b="1" dirty="0"/>
              <a:t>C</a:t>
            </a:r>
            <a:r>
              <a:rPr lang="en-US" sz="2400" dirty="0"/>
              <a:t> Time-course of the threshold force for paw withdrawal at 0, 10, 14 and 21 days after paclitaxel administration. </a:t>
            </a:r>
            <a:r>
              <a:rPr lang="en-US" sz="2400" b="1" dirty="0"/>
              <a:t>16</a:t>
            </a:r>
            <a:r>
              <a:rPr lang="en-US" sz="2400" dirty="0"/>
              <a:t> was administered at 5 mg/kg (</a:t>
            </a:r>
            <a:r>
              <a:rPr lang="en-US" sz="2400" dirty="0" err="1"/>
              <a:t>s.c.</a:t>
            </a:r>
            <a:r>
              <a:rPr lang="en-US" sz="2400" dirty="0"/>
              <a:t>) 30 minutes before each paclitaxel administration. </a:t>
            </a:r>
            <a:r>
              <a:rPr lang="en-US" sz="2400" b="1" dirty="0"/>
              <a:t>A</a:t>
            </a:r>
            <a:r>
              <a:rPr lang="en-US" sz="2400" dirty="0"/>
              <a:t> and </a:t>
            </a:r>
            <a:r>
              <a:rPr lang="en-US" sz="2400" b="1" dirty="0"/>
              <a:t>B</a:t>
            </a:r>
            <a:r>
              <a:rPr lang="en-US" sz="2400" dirty="0"/>
              <a:t> One-way ANOVA. </a:t>
            </a:r>
            <a:r>
              <a:rPr lang="en-US" sz="2400" b="1" dirty="0"/>
              <a:t>C</a:t>
            </a:r>
            <a:r>
              <a:rPr lang="en-US" sz="2400" dirty="0"/>
              <a:t> two-way repeated measures ANOVA. Tukey post-hoc test was used in all cases. Statistically significant differences </a:t>
            </a:r>
            <a:r>
              <a:rPr lang="en-US" sz="2400" i="1" dirty="0"/>
              <a:t>vs</a:t>
            </a:r>
            <a:r>
              <a:rPr lang="en-US" sz="2400" dirty="0"/>
              <a:t> paclitaxel vehicle: *p&lt;0.05; and </a:t>
            </a:r>
            <a:r>
              <a:rPr lang="en-US" sz="2400" b="1" dirty="0"/>
              <a:t>16</a:t>
            </a:r>
            <a:r>
              <a:rPr lang="en-US" sz="2400" dirty="0"/>
              <a:t> </a:t>
            </a:r>
            <a:r>
              <a:rPr lang="en-US" sz="2400" i="1" dirty="0"/>
              <a:t>vs </a:t>
            </a:r>
            <a:r>
              <a:rPr lang="en-US" sz="2400" dirty="0"/>
              <a:t>its vehicle: </a:t>
            </a:r>
            <a:r>
              <a:rPr lang="en-US" sz="2400" baseline="30000" dirty="0"/>
              <a:t>#</a:t>
            </a:r>
            <a:r>
              <a:rPr lang="en-US" sz="2400" dirty="0"/>
              <a:t>p&lt;0.05.</a:t>
            </a:r>
          </a:p>
        </p:txBody>
      </p:sp>
      <p:sp>
        <p:nvSpPr>
          <p:cNvPr id="71" name="16 CuadroTexto">
            <a:extLst>
              <a:ext uri="{FF2B5EF4-FFF2-40B4-BE49-F238E27FC236}">
                <a16:creationId xmlns:a16="http://schemas.microsoft.com/office/drawing/2014/main" id="{E495A45B-B02F-D9B5-2DD9-9A23BE1C78D4}"/>
              </a:ext>
            </a:extLst>
          </p:cNvPr>
          <p:cNvSpPr txBox="1"/>
          <p:nvPr/>
        </p:nvSpPr>
        <p:spPr>
          <a:xfrm>
            <a:off x="15955972" y="29926961"/>
            <a:ext cx="462139" cy="523220"/>
          </a:xfrm>
          <a:prstGeom prst="rect">
            <a:avLst/>
          </a:prstGeom>
          <a:noFill/>
        </p:spPr>
        <p:txBody>
          <a:bodyPr wrap="square" rtlCol="0">
            <a:spAutoFit/>
          </a:bodyPr>
          <a:lstStyle/>
          <a:p>
            <a:r>
              <a:rPr lang="es-ES" sz="2800" b="1" dirty="0"/>
              <a:t>C</a:t>
            </a:r>
            <a:endParaRPr lang="en-US" sz="2800" dirty="0"/>
          </a:p>
        </p:txBody>
      </p:sp>
      <p:sp>
        <p:nvSpPr>
          <p:cNvPr id="73" name="16 CuadroTexto">
            <a:extLst>
              <a:ext uri="{FF2B5EF4-FFF2-40B4-BE49-F238E27FC236}">
                <a16:creationId xmlns:a16="http://schemas.microsoft.com/office/drawing/2014/main" id="{96A71776-EF86-79FD-6EDE-8EF49434D3FA}"/>
              </a:ext>
            </a:extLst>
          </p:cNvPr>
          <p:cNvSpPr txBox="1"/>
          <p:nvPr/>
        </p:nvSpPr>
        <p:spPr>
          <a:xfrm>
            <a:off x="24822196" y="25010276"/>
            <a:ext cx="462139" cy="523220"/>
          </a:xfrm>
          <a:prstGeom prst="rect">
            <a:avLst/>
          </a:prstGeom>
          <a:noFill/>
        </p:spPr>
        <p:txBody>
          <a:bodyPr wrap="square" rtlCol="0">
            <a:spAutoFit/>
          </a:bodyPr>
          <a:lstStyle/>
          <a:p>
            <a:r>
              <a:rPr lang="en-US" sz="2800" b="1" dirty="0"/>
              <a:t>B</a:t>
            </a:r>
            <a:endParaRPr lang="en-US" sz="2800" dirty="0"/>
          </a:p>
        </p:txBody>
      </p:sp>
      <p:sp>
        <p:nvSpPr>
          <p:cNvPr id="74" name="16 CuadroTexto">
            <a:extLst>
              <a:ext uri="{FF2B5EF4-FFF2-40B4-BE49-F238E27FC236}">
                <a16:creationId xmlns:a16="http://schemas.microsoft.com/office/drawing/2014/main" id="{96A71776-EF86-79FD-6EDE-8EF49434D3FA}"/>
              </a:ext>
            </a:extLst>
          </p:cNvPr>
          <p:cNvSpPr txBox="1"/>
          <p:nvPr/>
        </p:nvSpPr>
        <p:spPr>
          <a:xfrm>
            <a:off x="15953857" y="25010276"/>
            <a:ext cx="462139" cy="523220"/>
          </a:xfrm>
          <a:prstGeom prst="rect">
            <a:avLst/>
          </a:prstGeom>
          <a:noFill/>
        </p:spPr>
        <p:txBody>
          <a:bodyPr wrap="square" rtlCol="0">
            <a:spAutoFit/>
          </a:bodyPr>
          <a:lstStyle/>
          <a:p>
            <a:r>
              <a:rPr lang="en-US" sz="2800" b="1" dirty="0"/>
              <a:t>A</a:t>
            </a:r>
            <a:endParaRPr lang="en-US" sz="2800" dirty="0"/>
          </a:p>
        </p:txBody>
      </p:sp>
      <p:sp>
        <p:nvSpPr>
          <p:cNvPr id="2" name="Rectangle: cantonades arrodonides 163">
            <a:extLst>
              <a:ext uri="{FF2B5EF4-FFF2-40B4-BE49-F238E27FC236}">
                <a16:creationId xmlns:a16="http://schemas.microsoft.com/office/drawing/2014/main" id="{5633695B-59F1-F045-E2AC-569FEEFB7799}"/>
              </a:ext>
            </a:extLst>
          </p:cNvPr>
          <p:cNvSpPr/>
          <p:nvPr/>
        </p:nvSpPr>
        <p:spPr>
          <a:xfrm>
            <a:off x="787190" y="27828219"/>
            <a:ext cx="13885577" cy="977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5400" b="1" dirty="0">
                <a:solidFill>
                  <a:srgbClr val="009999"/>
                </a:solidFill>
                <a:ea typeface="Segoe UI Black" panose="020B0A02040204020203" pitchFamily="34" charset="0"/>
              </a:rPr>
              <a:t> </a:t>
            </a:r>
            <a:r>
              <a:rPr lang="ca-ES" sz="5400" b="1" i="1" dirty="0">
                <a:solidFill>
                  <a:srgbClr val="009999"/>
                </a:solidFill>
                <a:ea typeface="Segoe UI Black" panose="020B0A02040204020203" pitchFamily="34" charset="0"/>
              </a:rPr>
              <a:t>IN SILICO </a:t>
            </a:r>
            <a:r>
              <a:rPr lang="ca-ES" sz="5400" b="1" dirty="0">
                <a:solidFill>
                  <a:srgbClr val="009999"/>
                </a:solidFill>
                <a:ea typeface="Segoe UI Black" panose="020B0A02040204020203" pitchFamily="34" charset="0"/>
              </a:rPr>
              <a:t>STUDIES</a:t>
            </a:r>
          </a:p>
        </p:txBody>
      </p:sp>
      <p:cxnSp>
        <p:nvCxnSpPr>
          <p:cNvPr id="3" name="Connector recte 3">
            <a:extLst>
              <a:ext uri="{FF2B5EF4-FFF2-40B4-BE49-F238E27FC236}">
                <a16:creationId xmlns:a16="http://schemas.microsoft.com/office/drawing/2014/main" id="{E400A458-8ED2-C253-378D-E19FC04BC753}"/>
              </a:ext>
            </a:extLst>
          </p:cNvPr>
          <p:cNvCxnSpPr>
            <a:cxnSpLocks/>
          </p:cNvCxnSpPr>
          <p:nvPr/>
        </p:nvCxnSpPr>
        <p:spPr>
          <a:xfrm>
            <a:off x="493277" y="28780339"/>
            <a:ext cx="14132641" cy="0"/>
          </a:xfrm>
          <a:prstGeom prst="line">
            <a:avLst/>
          </a:prstGeom>
          <a:ln w="76200">
            <a:solidFill>
              <a:schemeClr val="accent3">
                <a:lumMod val="60000"/>
                <a:lumOff val="40000"/>
              </a:schemeClr>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330B063-B566-4B43-8C1C-A90AAA98F881}"/>
              </a:ext>
            </a:extLst>
          </p:cNvPr>
          <p:cNvSpPr/>
          <p:nvPr/>
        </p:nvSpPr>
        <p:spPr>
          <a:xfrm>
            <a:off x="395261" y="29050909"/>
            <a:ext cx="7881114" cy="5262979"/>
          </a:xfrm>
          <a:prstGeom prst="rect">
            <a:avLst/>
          </a:prstGeom>
        </p:spPr>
        <p:txBody>
          <a:bodyPr wrap="square">
            <a:spAutoFit/>
          </a:bodyPr>
          <a:lstStyle/>
          <a:p>
            <a:pPr algn="just"/>
            <a:r>
              <a:rPr lang="en-GB" sz="2400" b="1" dirty="0">
                <a:solidFill>
                  <a:srgbClr val="000000"/>
                </a:solidFill>
              </a:rPr>
              <a:t>Figure 2</a:t>
            </a:r>
            <a:r>
              <a:rPr lang="en-GB" sz="2400" dirty="0">
                <a:solidFill>
                  <a:srgbClr val="000000"/>
                </a:solidFill>
              </a:rPr>
              <a:t>. Molecular dynamics simulations show that the inhibitor is retained in the active site through three strong hydrogen bond interactions between the urea moiety and the central channel residues Asp335, Tyr383, and Tyr466. In the LHS pocket, the orientation of the </a:t>
            </a:r>
            <a:r>
              <a:rPr lang="en-GB" sz="2400" dirty="0" err="1">
                <a:solidFill>
                  <a:srgbClr val="000000"/>
                </a:solidFill>
              </a:rPr>
              <a:t>benzohomoadamantane</a:t>
            </a:r>
            <a:r>
              <a:rPr lang="en-GB" sz="2400" dirty="0">
                <a:solidFill>
                  <a:srgbClr val="000000"/>
                </a:solidFill>
              </a:rPr>
              <a:t> moiety is directed by the NH···</a:t>
            </a:r>
            <a:r>
              <a:rPr lang="el-GR" sz="2400" dirty="0">
                <a:solidFill>
                  <a:srgbClr val="000000"/>
                </a:solidFill>
              </a:rPr>
              <a:t>π </a:t>
            </a:r>
            <a:r>
              <a:rPr lang="en-GB" sz="2400" dirty="0">
                <a:solidFill>
                  <a:srgbClr val="000000"/>
                </a:solidFill>
              </a:rPr>
              <a:t>interaction between the Gln384 and the aromatic ring of the polycyclic scaffold, which is maintained along the MD simulations. Additionally, hydrophobic interactions are established with the side chains of Met339 and Ile363, while the methoxy groups are stabilized by the side chains of Ile375 and Phe381 (not shown). This network of hydrophobic interactions and hydrogen bonds in the </a:t>
            </a:r>
            <a:r>
              <a:rPr lang="en-GB" sz="2400" dirty="0" err="1">
                <a:solidFill>
                  <a:srgbClr val="000000"/>
                </a:solidFill>
              </a:rPr>
              <a:t>sEH</a:t>
            </a:r>
            <a:r>
              <a:rPr lang="en-GB" sz="2400" dirty="0">
                <a:solidFill>
                  <a:srgbClr val="000000"/>
                </a:solidFill>
              </a:rPr>
              <a:t> pocket is key to recognize and bind the inhibitor in the active site.</a:t>
            </a:r>
          </a:p>
        </p:txBody>
      </p:sp>
      <p:pic>
        <p:nvPicPr>
          <p:cNvPr id="9" name="Picture 6" descr="A picture containing art&#10;&#10;Description automatically generated">
            <a:extLst>
              <a:ext uri="{FF2B5EF4-FFF2-40B4-BE49-F238E27FC236}">
                <a16:creationId xmlns:a16="http://schemas.microsoft.com/office/drawing/2014/main" id="{9F3D7918-334D-0849-8AD2-07F84681A6FF}"/>
              </a:ext>
            </a:extLst>
          </p:cNvPr>
          <p:cNvPicPr>
            <a:picLocks noChangeAspect="1"/>
          </p:cNvPicPr>
          <p:nvPr/>
        </p:nvPicPr>
        <p:blipFill>
          <a:blip r:embed="rId22"/>
          <a:stretch>
            <a:fillRect/>
          </a:stretch>
        </p:blipFill>
        <p:spPr>
          <a:xfrm>
            <a:off x="8432191" y="29555060"/>
            <a:ext cx="6137047" cy="4449359"/>
          </a:xfrm>
          <a:prstGeom prst="rect">
            <a:avLst/>
          </a:prstGeom>
          <a:ln w="38100">
            <a:solidFill>
              <a:schemeClr val="bg1">
                <a:lumMod val="65000"/>
              </a:schemeClr>
            </a:solidFill>
          </a:ln>
        </p:spPr>
      </p:pic>
      <p:sp>
        <p:nvSpPr>
          <p:cNvPr id="13" name="TextBox 79">
            <a:extLst>
              <a:ext uri="{FF2B5EF4-FFF2-40B4-BE49-F238E27FC236}">
                <a16:creationId xmlns:a16="http://schemas.microsoft.com/office/drawing/2014/main" id="{C861943A-CA4A-039F-E59E-291465FAB2D3}"/>
              </a:ext>
            </a:extLst>
          </p:cNvPr>
          <p:cNvSpPr txBox="1"/>
          <p:nvPr/>
        </p:nvSpPr>
        <p:spPr>
          <a:xfrm>
            <a:off x="13484963" y="30768664"/>
            <a:ext cx="928459" cy="369332"/>
          </a:xfrm>
          <a:prstGeom prst="rect">
            <a:avLst/>
          </a:prstGeom>
          <a:noFill/>
        </p:spPr>
        <p:txBody>
          <a:bodyPr wrap="square" rtlCol="0">
            <a:spAutoFit/>
          </a:bodyPr>
          <a:lstStyle/>
          <a:p>
            <a:r>
              <a:rPr lang="en-US" i="1" dirty="0">
                <a:effectLst>
                  <a:glow rad="101600">
                    <a:schemeClr val="bg1">
                      <a:alpha val="40000"/>
                    </a:schemeClr>
                  </a:glow>
                </a:effectLst>
                <a:latin typeface="Arial"/>
                <a:cs typeface="Arial"/>
              </a:rPr>
              <a:t>Ser415</a:t>
            </a:r>
          </a:p>
        </p:txBody>
      </p:sp>
      <p:sp>
        <p:nvSpPr>
          <p:cNvPr id="15" name="TextBox 84">
            <a:extLst>
              <a:ext uri="{FF2B5EF4-FFF2-40B4-BE49-F238E27FC236}">
                <a16:creationId xmlns:a16="http://schemas.microsoft.com/office/drawing/2014/main" id="{06FD8697-0FF3-7FE3-39FE-94BF9D866082}"/>
              </a:ext>
            </a:extLst>
          </p:cNvPr>
          <p:cNvSpPr txBox="1"/>
          <p:nvPr/>
        </p:nvSpPr>
        <p:spPr>
          <a:xfrm>
            <a:off x="10563165" y="33014011"/>
            <a:ext cx="966931" cy="369332"/>
          </a:xfrm>
          <a:prstGeom prst="rect">
            <a:avLst/>
          </a:prstGeom>
          <a:noFill/>
        </p:spPr>
        <p:txBody>
          <a:bodyPr wrap="square" rtlCol="0">
            <a:spAutoFit/>
          </a:bodyPr>
          <a:lstStyle/>
          <a:p>
            <a:r>
              <a:rPr lang="en-US" i="1" dirty="0">
                <a:effectLst>
                  <a:glow rad="101600">
                    <a:schemeClr val="bg1">
                      <a:alpha val="40000"/>
                    </a:schemeClr>
                  </a:glow>
                </a:effectLst>
                <a:latin typeface="Arial"/>
                <a:cs typeface="Arial"/>
              </a:rPr>
              <a:t>Asp335</a:t>
            </a:r>
          </a:p>
        </p:txBody>
      </p:sp>
      <p:sp>
        <p:nvSpPr>
          <p:cNvPr id="17" name="TextBox 85">
            <a:extLst>
              <a:ext uri="{FF2B5EF4-FFF2-40B4-BE49-F238E27FC236}">
                <a16:creationId xmlns:a16="http://schemas.microsoft.com/office/drawing/2014/main" id="{19E14B70-B524-2207-FA1E-9CFF441AAD87}"/>
              </a:ext>
            </a:extLst>
          </p:cNvPr>
          <p:cNvSpPr txBox="1"/>
          <p:nvPr/>
        </p:nvSpPr>
        <p:spPr>
          <a:xfrm>
            <a:off x="11515986" y="29643964"/>
            <a:ext cx="885692" cy="369332"/>
          </a:xfrm>
          <a:prstGeom prst="rect">
            <a:avLst/>
          </a:prstGeom>
          <a:noFill/>
        </p:spPr>
        <p:txBody>
          <a:bodyPr wrap="square" rtlCol="0">
            <a:spAutoFit/>
          </a:bodyPr>
          <a:lstStyle/>
          <a:p>
            <a:r>
              <a:rPr lang="en-US" i="1" dirty="0">
                <a:effectLst>
                  <a:glow rad="101600">
                    <a:schemeClr val="bg1">
                      <a:alpha val="40000"/>
                    </a:schemeClr>
                  </a:glow>
                </a:effectLst>
                <a:latin typeface="Arial"/>
                <a:cs typeface="Arial"/>
              </a:rPr>
              <a:t>Tyr383</a:t>
            </a:r>
          </a:p>
        </p:txBody>
      </p:sp>
      <p:sp>
        <p:nvSpPr>
          <p:cNvPr id="18" name="TextBox 86">
            <a:extLst>
              <a:ext uri="{FF2B5EF4-FFF2-40B4-BE49-F238E27FC236}">
                <a16:creationId xmlns:a16="http://schemas.microsoft.com/office/drawing/2014/main" id="{6F85571A-40DA-D60A-AF99-934872FB117A}"/>
              </a:ext>
            </a:extLst>
          </p:cNvPr>
          <p:cNvSpPr txBox="1"/>
          <p:nvPr/>
        </p:nvSpPr>
        <p:spPr>
          <a:xfrm>
            <a:off x="13223638" y="33487414"/>
            <a:ext cx="898516" cy="369332"/>
          </a:xfrm>
          <a:prstGeom prst="rect">
            <a:avLst/>
          </a:prstGeom>
          <a:noFill/>
        </p:spPr>
        <p:txBody>
          <a:bodyPr wrap="square" rtlCol="0">
            <a:spAutoFit/>
          </a:bodyPr>
          <a:lstStyle/>
          <a:p>
            <a:r>
              <a:rPr lang="en-US" i="1" dirty="0">
                <a:effectLst>
                  <a:glow rad="101600">
                    <a:schemeClr val="bg1">
                      <a:alpha val="40000"/>
                    </a:schemeClr>
                  </a:glow>
                </a:effectLst>
                <a:latin typeface="Arial"/>
                <a:cs typeface="Arial"/>
              </a:rPr>
              <a:t>Trp525</a:t>
            </a:r>
          </a:p>
        </p:txBody>
      </p:sp>
      <p:cxnSp>
        <p:nvCxnSpPr>
          <p:cNvPr id="19" name="Straight Arrow Connector 97">
            <a:extLst>
              <a:ext uri="{FF2B5EF4-FFF2-40B4-BE49-F238E27FC236}">
                <a16:creationId xmlns:a16="http://schemas.microsoft.com/office/drawing/2014/main" id="{82DAEA5B-F2A0-41B7-9387-D7296054E985}"/>
              </a:ext>
            </a:extLst>
          </p:cNvPr>
          <p:cNvCxnSpPr>
            <a:cxnSpLocks/>
          </p:cNvCxnSpPr>
          <p:nvPr/>
        </p:nvCxnSpPr>
        <p:spPr>
          <a:xfrm flipH="1">
            <a:off x="11970581" y="31995427"/>
            <a:ext cx="183786" cy="787329"/>
          </a:xfrm>
          <a:prstGeom prst="straightConnector1">
            <a:avLst/>
          </a:prstGeom>
          <a:ln w="19050" cap="flat" cmpd="sng" algn="ctr">
            <a:solidFill>
              <a:schemeClr val="tx1">
                <a:lumMod val="50000"/>
                <a:lumOff val="50000"/>
              </a:schemeClr>
            </a:solidFill>
            <a:prstDash val="sysDash"/>
            <a:round/>
            <a:headEnd type="triangle" w="med" len="med"/>
            <a:tailEnd type="triangle" w="med" len="med"/>
          </a:ln>
          <a:effectLst>
            <a:glow rad="38100">
              <a:schemeClr val="bg1">
                <a:alpha val="40000"/>
              </a:schemeClr>
            </a:glow>
          </a:effectLst>
        </p:spPr>
        <p:style>
          <a:lnRef idx="0">
            <a:scrgbClr r="0" g="0" b="0"/>
          </a:lnRef>
          <a:fillRef idx="0">
            <a:scrgbClr r="0" g="0" b="0"/>
          </a:fillRef>
          <a:effectRef idx="0">
            <a:scrgbClr r="0" g="0" b="0"/>
          </a:effectRef>
          <a:fontRef idx="minor">
            <a:schemeClr val="tx1"/>
          </a:fontRef>
        </p:style>
      </p:cxnSp>
      <p:sp>
        <p:nvSpPr>
          <p:cNvPr id="20" name="TextBox 63">
            <a:extLst>
              <a:ext uri="{FF2B5EF4-FFF2-40B4-BE49-F238E27FC236}">
                <a16:creationId xmlns:a16="http://schemas.microsoft.com/office/drawing/2014/main" id="{4671B212-8DFF-1B17-24AB-6A0EE4878A59}"/>
              </a:ext>
            </a:extLst>
          </p:cNvPr>
          <p:cNvSpPr txBox="1"/>
          <p:nvPr/>
        </p:nvSpPr>
        <p:spPr>
          <a:xfrm>
            <a:off x="8468616" y="33482512"/>
            <a:ext cx="1572866" cy="461665"/>
          </a:xfrm>
          <a:prstGeom prst="rect">
            <a:avLst/>
          </a:prstGeom>
          <a:noFill/>
        </p:spPr>
        <p:txBody>
          <a:bodyPr wrap="square" rtlCol="0">
            <a:spAutoFit/>
          </a:bodyPr>
          <a:lstStyle/>
          <a:p>
            <a:r>
              <a:rPr lang="es-ES" sz="2400" b="1" dirty="0">
                <a:effectLst>
                  <a:glow rad="101600">
                    <a:schemeClr val="bg1">
                      <a:alpha val="40000"/>
                    </a:schemeClr>
                  </a:glow>
                </a:effectLst>
                <a:latin typeface="Arial" panose="020B0604020202020204" pitchFamily="34" charset="0"/>
                <a:cs typeface="Arial" panose="020B0604020202020204" pitchFamily="34" charset="0"/>
              </a:rPr>
              <a:t>16</a:t>
            </a:r>
          </a:p>
        </p:txBody>
      </p:sp>
      <p:sp>
        <p:nvSpPr>
          <p:cNvPr id="21" name="TextBox 106">
            <a:extLst>
              <a:ext uri="{FF2B5EF4-FFF2-40B4-BE49-F238E27FC236}">
                <a16:creationId xmlns:a16="http://schemas.microsoft.com/office/drawing/2014/main" id="{0400D325-E6B1-0C1F-069F-A191B30F0B23}"/>
              </a:ext>
            </a:extLst>
          </p:cNvPr>
          <p:cNvSpPr txBox="1"/>
          <p:nvPr/>
        </p:nvSpPr>
        <p:spPr>
          <a:xfrm>
            <a:off x="12368744" y="29705912"/>
            <a:ext cx="954107" cy="369332"/>
          </a:xfrm>
          <a:prstGeom prst="rect">
            <a:avLst/>
          </a:prstGeom>
          <a:noFill/>
        </p:spPr>
        <p:txBody>
          <a:bodyPr wrap="square" rtlCol="0">
            <a:spAutoFit/>
          </a:bodyPr>
          <a:lstStyle/>
          <a:p>
            <a:r>
              <a:rPr lang="en-US" i="1" dirty="0">
                <a:effectLst>
                  <a:glow rad="101600">
                    <a:schemeClr val="bg1">
                      <a:alpha val="40000"/>
                    </a:schemeClr>
                  </a:glow>
                </a:effectLst>
                <a:latin typeface="Arial"/>
                <a:cs typeface="Arial"/>
              </a:rPr>
              <a:t>Met419</a:t>
            </a:r>
          </a:p>
        </p:txBody>
      </p:sp>
      <p:sp>
        <p:nvSpPr>
          <p:cNvPr id="22" name="TextBox 124">
            <a:extLst>
              <a:ext uri="{FF2B5EF4-FFF2-40B4-BE49-F238E27FC236}">
                <a16:creationId xmlns:a16="http://schemas.microsoft.com/office/drawing/2014/main" id="{7533A22C-2AF1-F2B9-0F65-069DC3FB3525}"/>
              </a:ext>
            </a:extLst>
          </p:cNvPr>
          <p:cNvSpPr txBox="1"/>
          <p:nvPr/>
        </p:nvSpPr>
        <p:spPr>
          <a:xfrm>
            <a:off x="11611068" y="33171564"/>
            <a:ext cx="902811" cy="369332"/>
          </a:xfrm>
          <a:prstGeom prst="rect">
            <a:avLst/>
          </a:prstGeom>
          <a:noFill/>
        </p:spPr>
        <p:txBody>
          <a:bodyPr wrap="square" rtlCol="0">
            <a:spAutoFit/>
          </a:bodyPr>
          <a:lstStyle/>
          <a:p>
            <a:r>
              <a:rPr lang="en-US" i="1" dirty="0">
                <a:effectLst>
                  <a:glow rad="101600">
                    <a:schemeClr val="bg1">
                      <a:alpha val="40000"/>
                    </a:schemeClr>
                  </a:glow>
                </a:effectLst>
                <a:latin typeface="Arial"/>
                <a:cs typeface="Arial"/>
              </a:rPr>
              <a:t>His494</a:t>
            </a:r>
          </a:p>
        </p:txBody>
      </p:sp>
      <p:sp>
        <p:nvSpPr>
          <p:cNvPr id="23" name="TextBox 60">
            <a:extLst>
              <a:ext uri="{FF2B5EF4-FFF2-40B4-BE49-F238E27FC236}">
                <a16:creationId xmlns:a16="http://schemas.microsoft.com/office/drawing/2014/main" id="{4CAEB3DA-ED61-BA27-E63D-519B7CBAEEAC}"/>
              </a:ext>
            </a:extLst>
          </p:cNvPr>
          <p:cNvSpPr txBox="1"/>
          <p:nvPr/>
        </p:nvSpPr>
        <p:spPr>
          <a:xfrm>
            <a:off x="11720911" y="30478577"/>
            <a:ext cx="979755" cy="369332"/>
          </a:xfrm>
          <a:prstGeom prst="rect">
            <a:avLst/>
          </a:prstGeom>
          <a:noFill/>
        </p:spPr>
        <p:txBody>
          <a:bodyPr wrap="square" rtlCol="0">
            <a:spAutoFit/>
          </a:bodyPr>
          <a:lstStyle/>
          <a:p>
            <a:r>
              <a:rPr lang="en-US" i="1" dirty="0">
                <a:effectLst>
                  <a:glow rad="101600">
                    <a:schemeClr val="bg1">
                      <a:alpha val="40000"/>
                    </a:schemeClr>
                  </a:glow>
                </a:effectLst>
                <a:latin typeface="Arial"/>
                <a:cs typeface="Arial"/>
              </a:rPr>
              <a:t>Phe467</a:t>
            </a:r>
          </a:p>
        </p:txBody>
      </p:sp>
      <p:sp>
        <p:nvSpPr>
          <p:cNvPr id="24" name="TextBox 75">
            <a:extLst>
              <a:ext uri="{FF2B5EF4-FFF2-40B4-BE49-F238E27FC236}">
                <a16:creationId xmlns:a16="http://schemas.microsoft.com/office/drawing/2014/main" id="{D0C77192-0BF4-ACA0-7C02-7EF2AC7383C9}"/>
              </a:ext>
            </a:extLst>
          </p:cNvPr>
          <p:cNvSpPr txBox="1"/>
          <p:nvPr/>
        </p:nvSpPr>
        <p:spPr>
          <a:xfrm>
            <a:off x="9721045" y="29868058"/>
            <a:ext cx="885692" cy="369332"/>
          </a:xfrm>
          <a:prstGeom prst="rect">
            <a:avLst/>
          </a:prstGeom>
          <a:noFill/>
        </p:spPr>
        <p:txBody>
          <a:bodyPr wrap="square" rtlCol="0">
            <a:spAutoFit/>
          </a:bodyPr>
          <a:lstStyle/>
          <a:p>
            <a:r>
              <a:rPr lang="en-US" i="1" dirty="0">
                <a:effectLst>
                  <a:glow rad="101600">
                    <a:schemeClr val="bg1">
                      <a:alpha val="40000"/>
                    </a:schemeClr>
                  </a:glow>
                </a:effectLst>
                <a:latin typeface="Arial"/>
                <a:cs typeface="Arial"/>
              </a:rPr>
              <a:t>Tyr466</a:t>
            </a:r>
          </a:p>
        </p:txBody>
      </p:sp>
      <p:sp>
        <p:nvSpPr>
          <p:cNvPr id="25" name="TextBox 80">
            <a:extLst>
              <a:ext uri="{FF2B5EF4-FFF2-40B4-BE49-F238E27FC236}">
                <a16:creationId xmlns:a16="http://schemas.microsoft.com/office/drawing/2014/main" id="{006F676A-D5B4-B8C8-0AE3-18C6A269A78F}"/>
              </a:ext>
            </a:extLst>
          </p:cNvPr>
          <p:cNvSpPr txBox="1"/>
          <p:nvPr/>
        </p:nvSpPr>
        <p:spPr>
          <a:xfrm>
            <a:off x="10359546" y="29518828"/>
            <a:ext cx="928459" cy="369332"/>
          </a:xfrm>
          <a:prstGeom prst="rect">
            <a:avLst/>
          </a:prstGeom>
          <a:noFill/>
        </p:spPr>
        <p:txBody>
          <a:bodyPr wrap="square" rtlCol="0">
            <a:spAutoFit/>
          </a:bodyPr>
          <a:lstStyle/>
          <a:p>
            <a:r>
              <a:rPr lang="en-US" i="1" dirty="0">
                <a:effectLst>
                  <a:glow rad="101600">
                    <a:schemeClr val="bg1">
                      <a:alpha val="40000"/>
                    </a:schemeClr>
                  </a:glow>
                </a:effectLst>
                <a:latin typeface="Arial"/>
                <a:cs typeface="Arial"/>
              </a:rPr>
              <a:t>Gln384</a:t>
            </a:r>
          </a:p>
        </p:txBody>
      </p:sp>
      <p:cxnSp>
        <p:nvCxnSpPr>
          <p:cNvPr id="26" name="Straight Arrow Connector 95">
            <a:extLst>
              <a:ext uri="{FF2B5EF4-FFF2-40B4-BE49-F238E27FC236}">
                <a16:creationId xmlns:a16="http://schemas.microsoft.com/office/drawing/2014/main" id="{7C27200F-C456-CE06-637C-5E49981CBC34}"/>
              </a:ext>
            </a:extLst>
          </p:cNvPr>
          <p:cNvCxnSpPr>
            <a:cxnSpLocks/>
          </p:cNvCxnSpPr>
          <p:nvPr/>
        </p:nvCxnSpPr>
        <p:spPr>
          <a:xfrm flipH="1">
            <a:off x="10090318" y="30893271"/>
            <a:ext cx="342402" cy="376559"/>
          </a:xfrm>
          <a:prstGeom prst="straightConnector1">
            <a:avLst/>
          </a:prstGeom>
          <a:ln w="19050" cap="flat" cmpd="sng" algn="ctr">
            <a:solidFill>
              <a:schemeClr val="tx1">
                <a:lumMod val="50000"/>
                <a:lumOff val="50000"/>
              </a:schemeClr>
            </a:solidFill>
            <a:prstDash val="sysDash"/>
            <a:round/>
            <a:headEnd type="triangle" w="med" len="med"/>
            <a:tailEnd type="triangle" w="med" len="med"/>
          </a:ln>
          <a:effectLst>
            <a:glow rad="38100">
              <a:schemeClr val="bg1">
                <a:alpha val="40000"/>
              </a:schemeClr>
            </a:glow>
          </a:effectLst>
        </p:spPr>
        <p:style>
          <a:lnRef idx="0">
            <a:scrgbClr r="0" g="0" b="0"/>
          </a:lnRef>
          <a:fillRef idx="0">
            <a:scrgbClr r="0" g="0" b="0"/>
          </a:fillRef>
          <a:effectRef idx="0">
            <a:scrgbClr r="0" g="0" b="0"/>
          </a:effectRef>
          <a:fontRef idx="minor">
            <a:schemeClr val="tx1"/>
          </a:fontRef>
        </p:style>
      </p:cxnSp>
      <p:sp>
        <p:nvSpPr>
          <p:cNvPr id="44" name="TextBox 75">
            <a:extLst>
              <a:ext uri="{FF2B5EF4-FFF2-40B4-BE49-F238E27FC236}">
                <a16:creationId xmlns:a16="http://schemas.microsoft.com/office/drawing/2014/main" id="{5900183D-31AF-CE18-613A-1FAB4C2318EE}"/>
              </a:ext>
            </a:extLst>
          </p:cNvPr>
          <p:cNvSpPr txBox="1"/>
          <p:nvPr/>
        </p:nvSpPr>
        <p:spPr>
          <a:xfrm>
            <a:off x="8523507" y="31169375"/>
            <a:ext cx="885692" cy="369332"/>
          </a:xfrm>
          <a:prstGeom prst="rect">
            <a:avLst/>
          </a:prstGeom>
          <a:noFill/>
        </p:spPr>
        <p:txBody>
          <a:bodyPr wrap="square" rtlCol="0">
            <a:spAutoFit/>
          </a:bodyPr>
          <a:lstStyle/>
          <a:p>
            <a:r>
              <a:rPr lang="en-US" i="1" dirty="0">
                <a:effectLst>
                  <a:glow rad="101600">
                    <a:schemeClr val="bg1">
                      <a:alpha val="40000"/>
                    </a:schemeClr>
                  </a:glow>
                </a:effectLst>
                <a:latin typeface="Arial"/>
                <a:cs typeface="Arial"/>
              </a:rPr>
              <a:t>Ile363</a:t>
            </a:r>
          </a:p>
        </p:txBody>
      </p:sp>
      <p:sp>
        <p:nvSpPr>
          <p:cNvPr id="49" name="TextBox 75">
            <a:extLst>
              <a:ext uri="{FF2B5EF4-FFF2-40B4-BE49-F238E27FC236}">
                <a16:creationId xmlns:a16="http://schemas.microsoft.com/office/drawing/2014/main" id="{4CB13907-BBE9-11A3-B914-D74DC091217E}"/>
              </a:ext>
            </a:extLst>
          </p:cNvPr>
          <p:cNvSpPr txBox="1"/>
          <p:nvPr/>
        </p:nvSpPr>
        <p:spPr>
          <a:xfrm>
            <a:off x="8379127" y="32456025"/>
            <a:ext cx="957501" cy="369332"/>
          </a:xfrm>
          <a:prstGeom prst="rect">
            <a:avLst/>
          </a:prstGeom>
          <a:noFill/>
        </p:spPr>
        <p:txBody>
          <a:bodyPr wrap="square" rtlCol="0">
            <a:spAutoFit/>
          </a:bodyPr>
          <a:lstStyle/>
          <a:p>
            <a:r>
              <a:rPr lang="en-US" i="1" dirty="0">
                <a:effectLst>
                  <a:glow rad="101600">
                    <a:schemeClr val="bg1">
                      <a:alpha val="40000"/>
                    </a:schemeClr>
                  </a:glow>
                </a:effectLst>
                <a:latin typeface="Arial"/>
                <a:cs typeface="Arial"/>
              </a:rPr>
              <a:t>Met339</a:t>
            </a:r>
          </a:p>
        </p:txBody>
      </p:sp>
      <p:cxnSp>
        <p:nvCxnSpPr>
          <p:cNvPr id="91" name="Connector recte 3">
            <a:extLst>
              <a:ext uri="{FF2B5EF4-FFF2-40B4-BE49-F238E27FC236}">
                <a16:creationId xmlns:a16="http://schemas.microsoft.com/office/drawing/2014/main" id="{0F3683AA-1158-43BD-A13A-3E19BA551D98}"/>
              </a:ext>
            </a:extLst>
          </p:cNvPr>
          <p:cNvCxnSpPr>
            <a:cxnSpLocks/>
          </p:cNvCxnSpPr>
          <p:nvPr/>
        </p:nvCxnSpPr>
        <p:spPr>
          <a:xfrm>
            <a:off x="16122151" y="7826854"/>
            <a:ext cx="15082928" cy="0"/>
          </a:xfrm>
          <a:prstGeom prst="line">
            <a:avLst/>
          </a:prstGeom>
          <a:ln w="76200">
            <a:solidFill>
              <a:schemeClr val="accent3">
                <a:lumMod val="60000"/>
                <a:lumOff val="40000"/>
              </a:schemeClr>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97481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682dae2-a1a1-4bc7-9638-cfd661604c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1AC58C2926D934E9BB74BB4AB25C768" ma:contentTypeVersion="15" ma:contentTypeDescription="Crear nuevo documento." ma:contentTypeScope="" ma:versionID="9166925058a0953955c6a4d0824d56bb">
  <xsd:schema xmlns:xsd="http://www.w3.org/2001/XMLSchema" xmlns:xs="http://www.w3.org/2001/XMLSchema" xmlns:p="http://schemas.microsoft.com/office/2006/metadata/properties" xmlns:ns3="c682dae2-a1a1-4bc7-9638-cfd661604caa" xmlns:ns4="31a7777b-d5c2-42a8-83d7-f4c129b8d7de" targetNamespace="http://schemas.microsoft.com/office/2006/metadata/properties" ma:root="true" ma:fieldsID="2bc0016335c7b1348c76f1ef2fb3b8c1" ns3:_="" ns4:_="">
    <xsd:import namespace="c682dae2-a1a1-4bc7-9638-cfd661604caa"/>
    <xsd:import namespace="31a7777b-d5c2-42a8-83d7-f4c129b8d7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82dae2-a1a1-4bc7-9638-cfd661604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a7777b-d5c2-42a8-83d7-f4c129b8d7de"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SharingHintHash" ma:index="14"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3BF898-4E23-4295-AB99-601B71E4ED22}">
  <ds:schemaRefs>
    <ds:schemaRef ds:uri="http://schemas.microsoft.com/office/2006/documentManagement/types"/>
    <ds:schemaRef ds:uri="31a7777b-d5c2-42a8-83d7-f4c129b8d7de"/>
    <ds:schemaRef ds:uri="http://purl.org/dc/elements/1.1/"/>
    <ds:schemaRef ds:uri="http://purl.org/dc/dcmitype/"/>
    <ds:schemaRef ds:uri="http://schemas.microsoft.com/office/infopath/2007/PartnerControls"/>
    <ds:schemaRef ds:uri="http://www.w3.org/XML/1998/namespace"/>
    <ds:schemaRef ds:uri="http://schemas.openxmlformats.org/package/2006/metadata/core-properties"/>
    <ds:schemaRef ds:uri="c682dae2-a1a1-4bc7-9638-cfd661604ca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456D7B1-298D-4BA3-9EDC-75721E092B46}">
  <ds:schemaRefs>
    <ds:schemaRef ds:uri="http://schemas.microsoft.com/sharepoint/v3/contenttype/forms"/>
  </ds:schemaRefs>
</ds:datastoreItem>
</file>

<file path=customXml/itemProps3.xml><?xml version="1.0" encoding="utf-8"?>
<ds:datastoreItem xmlns:ds="http://schemas.openxmlformats.org/officeDocument/2006/customXml" ds:itemID="{0BD23380-39E6-4459-8323-D0208586F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82dae2-a1a1-4bc7-9638-cfd661604caa"/>
    <ds:schemaRef ds:uri="31a7777b-d5c2-42a8-83d7-f4c129b8d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2504</TotalTime>
  <Words>1743</Words>
  <Application>Microsoft Office PowerPoint</Application>
  <PresentationFormat>Personalitzat</PresentationFormat>
  <Paragraphs>137</Paragraphs>
  <Slides>1</Slides>
  <Notes>1</Notes>
  <HiddenSlides>0</HiddenSlides>
  <MMClips>0</MMClips>
  <ScaleCrop>false</ScaleCrop>
  <HeadingPairs>
    <vt:vector size="8" baseType="variant">
      <vt:variant>
        <vt:lpstr>Tipus de lletra utilitzats</vt:lpstr>
      </vt:variant>
      <vt:variant>
        <vt:i4>9</vt:i4>
      </vt:variant>
      <vt:variant>
        <vt:lpstr>Tema</vt:lpstr>
      </vt:variant>
      <vt:variant>
        <vt:i4>1</vt:i4>
      </vt:variant>
      <vt:variant>
        <vt:lpstr>Servidors OLE incrustats</vt:lpstr>
      </vt:variant>
      <vt:variant>
        <vt:i4>1</vt:i4>
      </vt:variant>
      <vt:variant>
        <vt:lpstr>Títols de les diapositives</vt:lpstr>
      </vt:variant>
      <vt:variant>
        <vt:i4>1</vt:i4>
      </vt:variant>
    </vt:vector>
  </HeadingPairs>
  <TitlesOfParts>
    <vt:vector size="12" baseType="lpstr">
      <vt:lpstr>Aharoni</vt:lpstr>
      <vt:lpstr>Arial</vt:lpstr>
      <vt:lpstr>Arial Unicode MS</vt:lpstr>
      <vt:lpstr>ArnoPro-Regular</vt:lpstr>
      <vt:lpstr>Calibri</vt:lpstr>
      <vt:lpstr>Calibri Light</vt:lpstr>
      <vt:lpstr>Segoe UI Black</vt:lpstr>
      <vt:lpstr>Symbol</vt:lpstr>
      <vt:lpstr>Times New Roman</vt:lpstr>
      <vt:lpstr>Tema de Office</vt:lpstr>
      <vt:lpstr>CS ChemDraw Drawing</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NOEMÍ MARTÍNEZ CONDE</dc:creator>
  <cp:lastModifiedBy>Andreea Larisa Turcu</cp:lastModifiedBy>
  <cp:revision>251</cp:revision>
  <cp:lastPrinted>2022-06-13T16:11:25Z</cp:lastPrinted>
  <dcterms:created xsi:type="dcterms:W3CDTF">2022-06-01T13:18:00Z</dcterms:created>
  <dcterms:modified xsi:type="dcterms:W3CDTF">2023-11-08T08:56:35Z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D64B2CFA4C634F8488DE5C4C1E6FDB4C</vt:lpwstr>
  </property>
  <property fmtid="{D5CDD505-2E9C-101B-9397-08002B2CF9AE}" pid="3" name="KSOProductBuildVer">
    <vt:lpwstr>2057-11.2.0.11130</vt:lpwstr>
  </property>
  <property fmtid="{D5CDD505-2E9C-101B-9397-08002B2CF9AE}" pid="4" name="ContentTypeId">
    <vt:lpwstr>0x01010041AC58C2926D934E9BB74BB4AB25C768</vt:lpwstr>
  </property>
</Properties>
</file>