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2399288" cy="43200638"/>
  <p:notesSz cx="6669088" cy="9926638"/>
  <p:defaultTextStyle>
    <a:defPPr>
      <a:defRPr lang="es-ES"/>
    </a:defPPr>
    <a:lvl1pPr algn="l" defTabSz="4378121" rtl="0" fontAlgn="base">
      <a:spcBef>
        <a:spcPct val="0"/>
      </a:spcBef>
      <a:spcAft>
        <a:spcPct val="0"/>
      </a:spcAft>
      <a:defRPr sz="8513" kern="1200">
        <a:solidFill>
          <a:schemeClr val="tx1"/>
        </a:solidFill>
        <a:latin typeface="Arial" charset="0"/>
        <a:ea typeface="+mn-ea"/>
        <a:cs typeface="Arial" charset="0"/>
      </a:defRPr>
    </a:lvl1pPr>
    <a:lvl2pPr marL="2189060" indent="-891840" algn="l" defTabSz="4378121" rtl="0" fontAlgn="base">
      <a:spcBef>
        <a:spcPct val="0"/>
      </a:spcBef>
      <a:spcAft>
        <a:spcPct val="0"/>
      </a:spcAft>
      <a:defRPr sz="8513" kern="1200">
        <a:solidFill>
          <a:schemeClr val="tx1"/>
        </a:solidFill>
        <a:latin typeface="Arial" charset="0"/>
        <a:ea typeface="+mn-ea"/>
        <a:cs typeface="Arial" charset="0"/>
      </a:defRPr>
    </a:lvl2pPr>
    <a:lvl3pPr marL="4378121" indent="-1783678" algn="l" defTabSz="4378121" rtl="0" fontAlgn="base">
      <a:spcBef>
        <a:spcPct val="0"/>
      </a:spcBef>
      <a:spcAft>
        <a:spcPct val="0"/>
      </a:spcAft>
      <a:defRPr sz="8513" kern="1200">
        <a:solidFill>
          <a:schemeClr val="tx1"/>
        </a:solidFill>
        <a:latin typeface="Arial" charset="0"/>
        <a:ea typeface="+mn-ea"/>
        <a:cs typeface="Arial" charset="0"/>
      </a:defRPr>
    </a:lvl3pPr>
    <a:lvl4pPr marL="6567181" indent="-2675518" algn="l" defTabSz="4378121" rtl="0" fontAlgn="base">
      <a:spcBef>
        <a:spcPct val="0"/>
      </a:spcBef>
      <a:spcAft>
        <a:spcPct val="0"/>
      </a:spcAft>
      <a:defRPr sz="8513" kern="1200">
        <a:solidFill>
          <a:schemeClr val="tx1"/>
        </a:solidFill>
        <a:latin typeface="Arial" charset="0"/>
        <a:ea typeface="+mn-ea"/>
        <a:cs typeface="Arial" charset="0"/>
      </a:defRPr>
    </a:lvl4pPr>
    <a:lvl5pPr marL="8756238" indent="-3567356" algn="l" defTabSz="4378121" rtl="0" fontAlgn="base">
      <a:spcBef>
        <a:spcPct val="0"/>
      </a:spcBef>
      <a:spcAft>
        <a:spcPct val="0"/>
      </a:spcAft>
      <a:defRPr sz="8513" kern="1200">
        <a:solidFill>
          <a:schemeClr val="tx1"/>
        </a:solidFill>
        <a:latin typeface="Arial" charset="0"/>
        <a:ea typeface="+mn-ea"/>
        <a:cs typeface="Arial" charset="0"/>
      </a:defRPr>
    </a:lvl5pPr>
    <a:lvl6pPr marL="6486102" algn="l" defTabSz="2594443" rtl="0" eaLnBrk="1" latinLnBrk="0" hangingPunct="1">
      <a:defRPr sz="8513" kern="1200">
        <a:solidFill>
          <a:schemeClr val="tx1"/>
        </a:solidFill>
        <a:latin typeface="Arial" charset="0"/>
        <a:ea typeface="+mn-ea"/>
        <a:cs typeface="Arial" charset="0"/>
      </a:defRPr>
    </a:lvl6pPr>
    <a:lvl7pPr marL="7783325" algn="l" defTabSz="2594443" rtl="0" eaLnBrk="1" latinLnBrk="0" hangingPunct="1">
      <a:defRPr sz="8513" kern="1200">
        <a:solidFill>
          <a:schemeClr val="tx1"/>
        </a:solidFill>
        <a:latin typeface="Arial" charset="0"/>
        <a:ea typeface="+mn-ea"/>
        <a:cs typeface="Arial" charset="0"/>
      </a:defRPr>
    </a:lvl7pPr>
    <a:lvl8pPr marL="9080545" algn="l" defTabSz="2594443" rtl="0" eaLnBrk="1" latinLnBrk="0" hangingPunct="1">
      <a:defRPr sz="8513" kern="1200">
        <a:solidFill>
          <a:schemeClr val="tx1"/>
        </a:solidFill>
        <a:latin typeface="Arial" charset="0"/>
        <a:ea typeface="+mn-ea"/>
        <a:cs typeface="Arial" charset="0"/>
      </a:defRPr>
    </a:lvl8pPr>
    <a:lvl9pPr marL="10377765" algn="l" defTabSz="2594443" rtl="0" eaLnBrk="1" latinLnBrk="0" hangingPunct="1">
      <a:defRPr sz="8513"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607" userDrawn="1">
          <p15:clr>
            <a:srgbClr val="A4A3A4"/>
          </p15:clr>
        </p15:guide>
        <p15:guide id="2" pos="1020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her Masia Sanchis" initials="EMS" lastIdx="3" clrIdx="0"/>
  <p:cmAuthor id="2" name="Stuart Atkinson" initials="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699" autoAdjust="0"/>
  </p:normalViewPr>
  <p:slideViewPr>
    <p:cSldViewPr>
      <p:cViewPr>
        <p:scale>
          <a:sx n="40" d="100"/>
          <a:sy n="40" d="100"/>
        </p:scale>
        <p:origin x="792" y="-6012"/>
      </p:cViewPr>
      <p:guideLst>
        <p:guide orient="horz" pos="13607"/>
        <p:guide pos="10206"/>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idx="1"/>
          </p:nvPr>
        </p:nvSpPr>
        <p:spPr>
          <a:xfrm>
            <a:off x="3776866" y="0"/>
            <a:ext cx="2890665" cy="496888"/>
          </a:xfrm>
          <a:prstGeom prst="rect">
            <a:avLst/>
          </a:prstGeom>
        </p:spPr>
        <p:txBody>
          <a:bodyPr vert="horz" lIns="91440" tIns="45720" rIns="91440" bIns="45720" rtlCol="0"/>
          <a:lstStyle>
            <a:lvl1pPr algn="r">
              <a:defRPr sz="1200"/>
            </a:lvl1pPr>
          </a:lstStyle>
          <a:p>
            <a:fld id="{146436AA-ED85-487C-8E5D-FD302E95120D}" type="datetimeFigureOut">
              <a:rPr lang="en-US" smtClean="0"/>
              <a:t>10/18/2024</a:t>
            </a:fld>
            <a:endParaRPr lang="en-US" dirty="0"/>
          </a:p>
        </p:txBody>
      </p:sp>
      <p:sp>
        <p:nvSpPr>
          <p:cNvPr id="4" name="Marcador de imagen de diapositiva 3"/>
          <p:cNvSpPr>
            <a:spLocks noGrp="1" noRot="1" noChangeAspect="1"/>
          </p:cNvSpPr>
          <p:nvPr>
            <p:ph type="sldImg" idx="2"/>
          </p:nvPr>
        </p:nvSpPr>
        <p:spPr>
          <a:xfrm>
            <a:off x="2079625" y="1241425"/>
            <a:ext cx="2509838"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Marcador de notas 4"/>
          <p:cNvSpPr>
            <a:spLocks noGrp="1"/>
          </p:cNvSpPr>
          <p:nvPr>
            <p:ph type="body" sz="quarter" idx="3"/>
          </p:nvPr>
        </p:nvSpPr>
        <p:spPr>
          <a:xfrm>
            <a:off x="666598" y="4776789"/>
            <a:ext cx="5335893" cy="390842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9429750"/>
            <a:ext cx="2890665" cy="496888"/>
          </a:xfrm>
          <a:prstGeom prst="rect">
            <a:avLst/>
          </a:prstGeom>
        </p:spPr>
        <p:txBody>
          <a:bodyPr vert="horz" lIns="91440" tIns="45720" rIns="91440" bIns="45720" rtlCol="0" anchor="b"/>
          <a:lstStyle>
            <a:lvl1pPr algn="l">
              <a:defRPr sz="1200"/>
            </a:lvl1pPr>
          </a:lstStyle>
          <a:p>
            <a:endParaRPr lang="en-US" dirty="0"/>
          </a:p>
        </p:txBody>
      </p:sp>
      <p:sp>
        <p:nvSpPr>
          <p:cNvPr id="7" name="Marcador de número de diapositiva 6"/>
          <p:cNvSpPr>
            <a:spLocks noGrp="1"/>
          </p:cNvSpPr>
          <p:nvPr>
            <p:ph type="sldNum" sz="quarter" idx="5"/>
          </p:nvPr>
        </p:nvSpPr>
        <p:spPr>
          <a:xfrm>
            <a:off x="3776866" y="9429750"/>
            <a:ext cx="2890665" cy="496888"/>
          </a:xfrm>
          <a:prstGeom prst="rect">
            <a:avLst/>
          </a:prstGeom>
        </p:spPr>
        <p:txBody>
          <a:bodyPr vert="horz" lIns="91440" tIns="45720" rIns="91440" bIns="45720" rtlCol="0" anchor="b"/>
          <a:lstStyle>
            <a:lvl1pPr algn="r">
              <a:defRPr sz="1200"/>
            </a:lvl1pPr>
          </a:lstStyle>
          <a:p>
            <a:fld id="{EE2D80E5-0A16-4906-9045-2CE655BE99BF}" type="slidenum">
              <a:rPr lang="en-US" smtClean="0"/>
              <a:t>‹Nº›</a:t>
            </a:fld>
            <a:endParaRPr lang="en-US" dirty="0"/>
          </a:p>
        </p:txBody>
      </p:sp>
    </p:spTree>
    <p:extLst>
      <p:ext uri="{BB962C8B-B14F-4D97-AF65-F5344CB8AC3E}">
        <p14:creationId xmlns:p14="http://schemas.microsoft.com/office/powerpoint/2010/main" val="1039065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429953" y="13420210"/>
            <a:ext cx="27539395" cy="9260137"/>
          </a:xfrm>
        </p:spPr>
        <p:txBody>
          <a:bodyPr/>
          <a:lstStyle/>
          <a:p>
            <a:r>
              <a:rPr lang="es-ES"/>
              <a:t>Haga clic para modificar el estilo de título del patrón</a:t>
            </a:r>
          </a:p>
        </p:txBody>
      </p:sp>
      <p:sp>
        <p:nvSpPr>
          <p:cNvPr id="3" name="2 Subtítulo"/>
          <p:cNvSpPr>
            <a:spLocks noGrp="1"/>
          </p:cNvSpPr>
          <p:nvPr>
            <p:ph type="subTitle" idx="1"/>
          </p:nvPr>
        </p:nvSpPr>
        <p:spPr>
          <a:xfrm>
            <a:off x="4859896" y="24480361"/>
            <a:ext cx="22679503" cy="11040164"/>
          </a:xfrm>
        </p:spPr>
        <p:txBody>
          <a:bodyPr/>
          <a:lstStyle>
            <a:lvl1pPr marL="0" indent="0" algn="ctr">
              <a:buNone/>
              <a:defRPr>
                <a:solidFill>
                  <a:schemeClr val="tx1">
                    <a:tint val="75000"/>
                  </a:schemeClr>
                </a:solidFill>
              </a:defRPr>
            </a:lvl1pPr>
            <a:lvl2pPr marL="1928503" indent="0" algn="ctr">
              <a:buNone/>
              <a:defRPr>
                <a:solidFill>
                  <a:schemeClr val="tx1">
                    <a:tint val="75000"/>
                  </a:schemeClr>
                </a:solidFill>
              </a:defRPr>
            </a:lvl2pPr>
            <a:lvl3pPr marL="3857006" indent="0" algn="ctr">
              <a:buNone/>
              <a:defRPr>
                <a:solidFill>
                  <a:schemeClr val="tx1">
                    <a:tint val="75000"/>
                  </a:schemeClr>
                </a:solidFill>
              </a:defRPr>
            </a:lvl3pPr>
            <a:lvl4pPr marL="5785512" indent="0" algn="ctr">
              <a:buNone/>
              <a:defRPr>
                <a:solidFill>
                  <a:schemeClr val="tx1">
                    <a:tint val="75000"/>
                  </a:schemeClr>
                </a:solidFill>
              </a:defRPr>
            </a:lvl4pPr>
            <a:lvl5pPr marL="7714015" indent="0" algn="ctr">
              <a:buNone/>
              <a:defRPr>
                <a:solidFill>
                  <a:schemeClr val="tx1">
                    <a:tint val="75000"/>
                  </a:schemeClr>
                </a:solidFill>
              </a:defRPr>
            </a:lvl5pPr>
            <a:lvl6pPr marL="9642519" indent="0" algn="ctr">
              <a:buNone/>
              <a:defRPr>
                <a:solidFill>
                  <a:schemeClr val="tx1">
                    <a:tint val="75000"/>
                  </a:schemeClr>
                </a:solidFill>
              </a:defRPr>
            </a:lvl6pPr>
            <a:lvl7pPr marL="11571024" indent="0" algn="ctr">
              <a:buNone/>
              <a:defRPr>
                <a:solidFill>
                  <a:schemeClr val="tx1">
                    <a:tint val="75000"/>
                  </a:schemeClr>
                </a:solidFill>
              </a:defRPr>
            </a:lvl7pPr>
            <a:lvl8pPr marL="13499527" indent="0" algn="ctr">
              <a:buNone/>
              <a:defRPr>
                <a:solidFill>
                  <a:schemeClr val="tx1">
                    <a:tint val="75000"/>
                  </a:schemeClr>
                </a:solidFill>
              </a:defRPr>
            </a:lvl8pPr>
            <a:lvl9pPr marL="15428031"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38CBB239-B324-4FA6-A2D9-AD66B871384D}" type="datetimeFigureOut">
              <a:rPr lang="es-ES"/>
              <a:pPr>
                <a:defRPr/>
              </a:pPr>
              <a:t>18/10/2024</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B131CC78-E631-4536-9EF4-16ACDAE637D7}" type="slidenum">
              <a:rPr lang="es-ES"/>
              <a:pPr>
                <a:def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06150541-CDE8-41C4-A046-548631A3D13A}" type="datetimeFigureOut">
              <a:rPr lang="es-ES"/>
              <a:pPr>
                <a:defRPr/>
              </a:pPr>
              <a:t>18/10/2024</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8242870A-1AA4-4705-B066-B02C07959200}"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4974454" y="4360071"/>
            <a:ext cx="7751080" cy="92881372"/>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721224" y="4360071"/>
            <a:ext cx="22713250" cy="9288137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081CF30A-6FE9-4D5F-9641-B609845A3A77}" type="datetimeFigureOut">
              <a:rPr lang="es-ES"/>
              <a:pPr>
                <a:defRPr/>
              </a:pPr>
              <a:t>18/10/2024</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F85147C4-8AFF-46B7-AD1C-66AC8CF70E75}"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207FCDB4-DF0C-4686-A294-30C8CB7204E0}" type="datetimeFigureOut">
              <a:rPr lang="es-ES"/>
              <a:pPr>
                <a:defRPr/>
              </a:pPr>
              <a:t>18/10/2024</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FABE1456-71AD-48F9-A2D8-E84A779C7893}" type="slidenum">
              <a:rPr lang="es-ES"/>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559329" y="27760421"/>
            <a:ext cx="27539395" cy="8580127"/>
          </a:xfrm>
        </p:spPr>
        <p:txBody>
          <a:bodyPr anchor="t"/>
          <a:lstStyle>
            <a:lvl1pPr algn="l">
              <a:defRPr sz="16999" b="1" cap="all"/>
            </a:lvl1pPr>
          </a:lstStyle>
          <a:p>
            <a:r>
              <a:rPr lang="es-ES"/>
              <a:t>Haga clic para modificar el estilo de título del patrón</a:t>
            </a:r>
          </a:p>
        </p:txBody>
      </p:sp>
      <p:sp>
        <p:nvSpPr>
          <p:cNvPr id="3" name="2 Marcador de texto"/>
          <p:cNvSpPr>
            <a:spLocks noGrp="1"/>
          </p:cNvSpPr>
          <p:nvPr>
            <p:ph type="body" idx="1"/>
          </p:nvPr>
        </p:nvSpPr>
        <p:spPr>
          <a:xfrm>
            <a:off x="2559329" y="18310277"/>
            <a:ext cx="27539395" cy="9450136"/>
          </a:xfrm>
        </p:spPr>
        <p:txBody>
          <a:bodyPr anchor="b"/>
          <a:lstStyle>
            <a:lvl1pPr marL="0" indent="0">
              <a:buNone/>
              <a:defRPr sz="8499">
                <a:solidFill>
                  <a:schemeClr val="tx1">
                    <a:tint val="75000"/>
                  </a:schemeClr>
                </a:solidFill>
              </a:defRPr>
            </a:lvl1pPr>
            <a:lvl2pPr marL="1928503" indent="0">
              <a:buNone/>
              <a:defRPr sz="7499">
                <a:solidFill>
                  <a:schemeClr val="tx1">
                    <a:tint val="75000"/>
                  </a:schemeClr>
                </a:solidFill>
              </a:defRPr>
            </a:lvl2pPr>
            <a:lvl3pPr marL="3857006" indent="0">
              <a:buNone/>
              <a:defRPr sz="6749">
                <a:solidFill>
                  <a:schemeClr val="tx1">
                    <a:tint val="75000"/>
                  </a:schemeClr>
                </a:solidFill>
              </a:defRPr>
            </a:lvl3pPr>
            <a:lvl4pPr marL="5785512" indent="0">
              <a:buNone/>
              <a:defRPr sz="6000">
                <a:solidFill>
                  <a:schemeClr val="tx1">
                    <a:tint val="75000"/>
                  </a:schemeClr>
                </a:solidFill>
              </a:defRPr>
            </a:lvl4pPr>
            <a:lvl5pPr marL="7714015" indent="0">
              <a:buNone/>
              <a:defRPr sz="6000">
                <a:solidFill>
                  <a:schemeClr val="tx1">
                    <a:tint val="75000"/>
                  </a:schemeClr>
                </a:solidFill>
              </a:defRPr>
            </a:lvl5pPr>
            <a:lvl6pPr marL="9642519" indent="0">
              <a:buNone/>
              <a:defRPr sz="6000">
                <a:solidFill>
                  <a:schemeClr val="tx1">
                    <a:tint val="75000"/>
                  </a:schemeClr>
                </a:solidFill>
              </a:defRPr>
            </a:lvl6pPr>
            <a:lvl7pPr marL="11571024" indent="0">
              <a:buNone/>
              <a:defRPr sz="6000">
                <a:solidFill>
                  <a:schemeClr val="tx1">
                    <a:tint val="75000"/>
                  </a:schemeClr>
                </a:solidFill>
              </a:defRPr>
            </a:lvl7pPr>
            <a:lvl8pPr marL="13499527" indent="0">
              <a:buNone/>
              <a:defRPr sz="6000">
                <a:solidFill>
                  <a:schemeClr val="tx1">
                    <a:tint val="75000"/>
                  </a:schemeClr>
                </a:solidFill>
              </a:defRPr>
            </a:lvl8pPr>
            <a:lvl9pPr marL="15428031" indent="0">
              <a:buNone/>
              <a:defRPr sz="60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F5FF455-FEC9-4B33-B2D7-54837CECCBEC}" type="datetimeFigureOut">
              <a:rPr lang="es-ES"/>
              <a:pPr>
                <a:defRPr/>
              </a:pPr>
              <a:t>18/10/2024</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8B3DFE91-2FDC-46A4-B7AE-A1D5821B3552}" type="slidenum">
              <a:rPr lang="es-ES"/>
              <a:pPr>
                <a:defRPr/>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721215" y="25400376"/>
            <a:ext cx="15232167" cy="71841061"/>
          </a:xfrm>
        </p:spPr>
        <p:txBody>
          <a:bodyPr/>
          <a:lstStyle>
            <a:lvl1pPr>
              <a:defRPr sz="11749"/>
            </a:lvl1pPr>
            <a:lvl2pPr>
              <a:defRPr sz="10249"/>
            </a:lvl2pPr>
            <a:lvl3pPr>
              <a:defRPr sz="8499"/>
            </a:lvl3pPr>
            <a:lvl4pPr>
              <a:defRPr sz="7499"/>
            </a:lvl4pPr>
            <a:lvl5pPr>
              <a:defRPr sz="7499"/>
            </a:lvl5pPr>
            <a:lvl6pPr>
              <a:defRPr sz="7499"/>
            </a:lvl6pPr>
            <a:lvl7pPr>
              <a:defRPr sz="7499"/>
            </a:lvl7pPr>
            <a:lvl8pPr>
              <a:defRPr sz="7499"/>
            </a:lvl8pPr>
            <a:lvl9pPr>
              <a:defRPr sz="7499"/>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17493367" y="25400376"/>
            <a:ext cx="15232167" cy="71841061"/>
          </a:xfrm>
        </p:spPr>
        <p:txBody>
          <a:bodyPr/>
          <a:lstStyle>
            <a:lvl1pPr>
              <a:defRPr sz="11749"/>
            </a:lvl1pPr>
            <a:lvl2pPr>
              <a:defRPr sz="10249"/>
            </a:lvl2pPr>
            <a:lvl3pPr>
              <a:defRPr sz="8499"/>
            </a:lvl3pPr>
            <a:lvl4pPr>
              <a:defRPr sz="7499"/>
            </a:lvl4pPr>
            <a:lvl5pPr>
              <a:defRPr sz="7499"/>
            </a:lvl5pPr>
            <a:lvl6pPr>
              <a:defRPr sz="7499"/>
            </a:lvl6pPr>
            <a:lvl7pPr>
              <a:defRPr sz="7499"/>
            </a:lvl7pPr>
            <a:lvl8pPr>
              <a:defRPr sz="7499"/>
            </a:lvl8pPr>
            <a:lvl9pPr>
              <a:defRPr sz="7499"/>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5471911C-1279-4D8E-92B0-03B4CEA49C87}" type="datetimeFigureOut">
              <a:rPr lang="es-ES"/>
              <a:pPr>
                <a:defRPr/>
              </a:pPr>
              <a:t>18/10/2024</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DEC9FA6B-12BC-4DF9-92FC-AAE86DE56492}" type="slidenum">
              <a:rPr lang="es-ES"/>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619963" y="1730028"/>
            <a:ext cx="29159362" cy="7200106"/>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1619975" y="9670153"/>
            <a:ext cx="14315312" cy="4030056"/>
          </a:xfrm>
        </p:spPr>
        <p:txBody>
          <a:bodyPr anchor="b"/>
          <a:lstStyle>
            <a:lvl1pPr marL="0" indent="0">
              <a:buNone/>
              <a:defRPr sz="10249" b="1"/>
            </a:lvl1pPr>
            <a:lvl2pPr marL="1928503" indent="0">
              <a:buNone/>
              <a:defRPr sz="8499" b="1"/>
            </a:lvl2pPr>
            <a:lvl3pPr marL="3857006" indent="0">
              <a:buNone/>
              <a:defRPr sz="7499" b="1"/>
            </a:lvl3pPr>
            <a:lvl4pPr marL="5785512" indent="0">
              <a:buNone/>
              <a:defRPr sz="6749" b="1"/>
            </a:lvl4pPr>
            <a:lvl5pPr marL="7714015" indent="0">
              <a:buNone/>
              <a:defRPr sz="6749" b="1"/>
            </a:lvl5pPr>
            <a:lvl6pPr marL="9642519" indent="0">
              <a:buNone/>
              <a:defRPr sz="6749" b="1"/>
            </a:lvl6pPr>
            <a:lvl7pPr marL="11571024" indent="0">
              <a:buNone/>
              <a:defRPr sz="6749" b="1"/>
            </a:lvl7pPr>
            <a:lvl8pPr marL="13499527" indent="0">
              <a:buNone/>
              <a:defRPr sz="6749" b="1"/>
            </a:lvl8pPr>
            <a:lvl9pPr marL="15428031" indent="0">
              <a:buNone/>
              <a:defRPr sz="6749" b="1"/>
            </a:lvl9pPr>
          </a:lstStyle>
          <a:p>
            <a:pPr lvl="0"/>
            <a:r>
              <a:rPr lang="es-ES"/>
              <a:t>Haga clic para modificar el estilo de texto del patrón</a:t>
            </a:r>
          </a:p>
        </p:txBody>
      </p:sp>
      <p:sp>
        <p:nvSpPr>
          <p:cNvPr id="4" name="3 Marcador de contenido"/>
          <p:cNvSpPr>
            <a:spLocks noGrp="1"/>
          </p:cNvSpPr>
          <p:nvPr>
            <p:ph sz="half" idx="2"/>
          </p:nvPr>
        </p:nvSpPr>
        <p:spPr>
          <a:xfrm>
            <a:off x="1619975" y="13700203"/>
            <a:ext cx="14315312" cy="24890371"/>
          </a:xfrm>
        </p:spPr>
        <p:txBody>
          <a:bodyPr/>
          <a:lstStyle>
            <a:lvl1pPr>
              <a:defRPr sz="10249"/>
            </a:lvl1pPr>
            <a:lvl2pPr>
              <a:defRPr sz="8499"/>
            </a:lvl2pPr>
            <a:lvl3pPr>
              <a:defRPr sz="7499"/>
            </a:lvl3pPr>
            <a:lvl4pPr>
              <a:defRPr sz="6749"/>
            </a:lvl4pPr>
            <a:lvl5pPr>
              <a:defRPr sz="6749"/>
            </a:lvl5pPr>
            <a:lvl6pPr>
              <a:defRPr sz="6749"/>
            </a:lvl6pPr>
            <a:lvl7pPr>
              <a:defRPr sz="6749"/>
            </a:lvl7pPr>
            <a:lvl8pPr>
              <a:defRPr sz="6749"/>
            </a:lvl8pPr>
            <a:lvl9pPr>
              <a:defRPr sz="6749"/>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16458389" y="9670153"/>
            <a:ext cx="14320936" cy="4030056"/>
          </a:xfrm>
        </p:spPr>
        <p:txBody>
          <a:bodyPr anchor="b"/>
          <a:lstStyle>
            <a:lvl1pPr marL="0" indent="0">
              <a:buNone/>
              <a:defRPr sz="10249" b="1"/>
            </a:lvl1pPr>
            <a:lvl2pPr marL="1928503" indent="0">
              <a:buNone/>
              <a:defRPr sz="8499" b="1"/>
            </a:lvl2pPr>
            <a:lvl3pPr marL="3857006" indent="0">
              <a:buNone/>
              <a:defRPr sz="7499" b="1"/>
            </a:lvl3pPr>
            <a:lvl4pPr marL="5785512" indent="0">
              <a:buNone/>
              <a:defRPr sz="6749" b="1"/>
            </a:lvl4pPr>
            <a:lvl5pPr marL="7714015" indent="0">
              <a:buNone/>
              <a:defRPr sz="6749" b="1"/>
            </a:lvl5pPr>
            <a:lvl6pPr marL="9642519" indent="0">
              <a:buNone/>
              <a:defRPr sz="6749" b="1"/>
            </a:lvl6pPr>
            <a:lvl7pPr marL="11571024" indent="0">
              <a:buNone/>
              <a:defRPr sz="6749" b="1"/>
            </a:lvl7pPr>
            <a:lvl8pPr marL="13499527" indent="0">
              <a:buNone/>
              <a:defRPr sz="6749" b="1"/>
            </a:lvl8pPr>
            <a:lvl9pPr marL="15428031" indent="0">
              <a:buNone/>
              <a:defRPr sz="6749" b="1"/>
            </a:lvl9pPr>
          </a:lstStyle>
          <a:p>
            <a:pPr lvl="0"/>
            <a:r>
              <a:rPr lang="es-ES"/>
              <a:t>Haga clic para modificar el estilo de texto del patrón</a:t>
            </a:r>
          </a:p>
        </p:txBody>
      </p:sp>
      <p:sp>
        <p:nvSpPr>
          <p:cNvPr id="6" name="5 Marcador de contenido"/>
          <p:cNvSpPr>
            <a:spLocks noGrp="1"/>
          </p:cNvSpPr>
          <p:nvPr>
            <p:ph sz="quarter" idx="4"/>
          </p:nvPr>
        </p:nvSpPr>
        <p:spPr>
          <a:xfrm>
            <a:off x="16458389" y="13700203"/>
            <a:ext cx="14320936" cy="24890371"/>
          </a:xfrm>
        </p:spPr>
        <p:txBody>
          <a:bodyPr/>
          <a:lstStyle>
            <a:lvl1pPr>
              <a:defRPr sz="10249"/>
            </a:lvl1pPr>
            <a:lvl2pPr>
              <a:defRPr sz="8499"/>
            </a:lvl2pPr>
            <a:lvl3pPr>
              <a:defRPr sz="7499"/>
            </a:lvl3pPr>
            <a:lvl4pPr>
              <a:defRPr sz="6749"/>
            </a:lvl4pPr>
            <a:lvl5pPr>
              <a:defRPr sz="6749"/>
            </a:lvl5pPr>
            <a:lvl6pPr>
              <a:defRPr sz="6749"/>
            </a:lvl6pPr>
            <a:lvl7pPr>
              <a:defRPr sz="6749"/>
            </a:lvl7pPr>
            <a:lvl8pPr>
              <a:defRPr sz="6749"/>
            </a:lvl8pPr>
            <a:lvl9pPr>
              <a:defRPr sz="6749"/>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A0064190-7E9F-4138-84B3-FE1CBA7C3FEA}" type="datetimeFigureOut">
              <a:rPr lang="es-ES"/>
              <a:pPr>
                <a:defRPr/>
              </a:pPr>
              <a:t>18/10/2024</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dirty="0"/>
          </a:p>
        </p:txBody>
      </p:sp>
      <p:sp>
        <p:nvSpPr>
          <p:cNvPr id="9" name="5 Marcador de número de diapositiva"/>
          <p:cNvSpPr>
            <a:spLocks noGrp="1"/>
          </p:cNvSpPr>
          <p:nvPr>
            <p:ph type="sldNum" sz="quarter" idx="12"/>
          </p:nvPr>
        </p:nvSpPr>
        <p:spPr/>
        <p:txBody>
          <a:bodyPr/>
          <a:lstStyle>
            <a:lvl1pPr>
              <a:defRPr/>
            </a:lvl1pPr>
          </a:lstStyle>
          <a:p>
            <a:pPr>
              <a:defRPr/>
            </a:pPr>
            <a:fld id="{DCC078CA-40B4-4583-A591-693815307783}"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E7A3CD78-DCBD-4E27-975E-74A20CEB8EED}" type="datetimeFigureOut">
              <a:rPr lang="es-ES"/>
              <a:pPr>
                <a:defRPr/>
              </a:pPr>
              <a:t>18/10/2024</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dirty="0"/>
          </a:p>
        </p:txBody>
      </p:sp>
      <p:sp>
        <p:nvSpPr>
          <p:cNvPr id="5" name="5 Marcador de número de diapositiva"/>
          <p:cNvSpPr>
            <a:spLocks noGrp="1"/>
          </p:cNvSpPr>
          <p:nvPr>
            <p:ph type="sldNum" sz="quarter" idx="12"/>
          </p:nvPr>
        </p:nvSpPr>
        <p:spPr/>
        <p:txBody>
          <a:bodyPr/>
          <a:lstStyle>
            <a:lvl1pPr>
              <a:defRPr/>
            </a:lvl1pPr>
          </a:lstStyle>
          <a:p>
            <a:pPr>
              <a:defRPr/>
            </a:pPr>
            <a:fld id="{A2C802D9-7F3D-4A06-B8F7-76186F88BD4B}" type="slidenum">
              <a:rPr lang="es-ES"/>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2883753-3899-4C18-9CEB-19AA522BB9D2}" type="datetimeFigureOut">
              <a:rPr lang="es-ES"/>
              <a:pPr>
                <a:defRPr/>
              </a:pPr>
              <a:t>18/10/2024</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dirty="0"/>
          </a:p>
        </p:txBody>
      </p:sp>
      <p:sp>
        <p:nvSpPr>
          <p:cNvPr id="4" name="5 Marcador de número de diapositiva"/>
          <p:cNvSpPr>
            <a:spLocks noGrp="1"/>
          </p:cNvSpPr>
          <p:nvPr>
            <p:ph type="sldNum" sz="quarter" idx="12"/>
          </p:nvPr>
        </p:nvSpPr>
        <p:spPr/>
        <p:txBody>
          <a:bodyPr/>
          <a:lstStyle>
            <a:lvl1pPr>
              <a:defRPr/>
            </a:lvl1pPr>
          </a:lstStyle>
          <a:p>
            <a:pPr>
              <a:defRPr/>
            </a:pPr>
            <a:fld id="{3C0C803A-6CE5-454A-ABA9-41DBEE2CA24B}"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19968" y="1720026"/>
            <a:ext cx="10659142" cy="7320107"/>
          </a:xfrm>
        </p:spPr>
        <p:txBody>
          <a:bodyPr anchor="b"/>
          <a:lstStyle>
            <a:lvl1pPr algn="l">
              <a:defRPr sz="8499" b="1"/>
            </a:lvl1pPr>
          </a:lstStyle>
          <a:p>
            <a:r>
              <a:rPr lang="es-ES"/>
              <a:t>Haga clic para modificar el estilo de título del patrón</a:t>
            </a:r>
          </a:p>
        </p:txBody>
      </p:sp>
      <p:sp>
        <p:nvSpPr>
          <p:cNvPr id="3" name="2 Marcador de contenido"/>
          <p:cNvSpPr>
            <a:spLocks noGrp="1"/>
          </p:cNvSpPr>
          <p:nvPr>
            <p:ph idx="1"/>
          </p:nvPr>
        </p:nvSpPr>
        <p:spPr>
          <a:xfrm>
            <a:off x="12667222" y="1720037"/>
            <a:ext cx="18112103" cy="36870548"/>
          </a:xfrm>
        </p:spPr>
        <p:txBody>
          <a:bodyPr/>
          <a:lstStyle>
            <a:lvl1pPr>
              <a:defRPr sz="13499"/>
            </a:lvl1pPr>
            <a:lvl2pPr>
              <a:defRPr sz="11749"/>
            </a:lvl2pPr>
            <a:lvl3pPr>
              <a:defRPr sz="10249"/>
            </a:lvl3pPr>
            <a:lvl4pPr>
              <a:defRPr sz="8499"/>
            </a:lvl4pPr>
            <a:lvl5pPr>
              <a:defRPr sz="8499"/>
            </a:lvl5pPr>
            <a:lvl6pPr>
              <a:defRPr sz="8499"/>
            </a:lvl6pPr>
            <a:lvl7pPr>
              <a:defRPr sz="8499"/>
            </a:lvl7pPr>
            <a:lvl8pPr>
              <a:defRPr sz="8499"/>
            </a:lvl8pPr>
            <a:lvl9pPr>
              <a:defRPr sz="8499"/>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1619968" y="9040138"/>
            <a:ext cx="10659142" cy="29550439"/>
          </a:xfrm>
        </p:spPr>
        <p:txBody>
          <a:bodyPr/>
          <a:lstStyle>
            <a:lvl1pPr marL="0" indent="0">
              <a:buNone/>
              <a:defRPr sz="6000"/>
            </a:lvl1pPr>
            <a:lvl2pPr marL="1928503" indent="0">
              <a:buNone/>
              <a:defRPr sz="5000"/>
            </a:lvl2pPr>
            <a:lvl3pPr marL="3857006" indent="0">
              <a:buNone/>
              <a:defRPr sz="4250"/>
            </a:lvl3pPr>
            <a:lvl4pPr marL="5785512" indent="0">
              <a:buNone/>
              <a:defRPr sz="3750"/>
            </a:lvl4pPr>
            <a:lvl5pPr marL="7714015" indent="0">
              <a:buNone/>
              <a:defRPr sz="3750"/>
            </a:lvl5pPr>
            <a:lvl6pPr marL="9642519" indent="0">
              <a:buNone/>
              <a:defRPr sz="3750"/>
            </a:lvl6pPr>
            <a:lvl7pPr marL="11571024" indent="0">
              <a:buNone/>
              <a:defRPr sz="3750"/>
            </a:lvl7pPr>
            <a:lvl8pPr marL="13499527" indent="0">
              <a:buNone/>
              <a:defRPr sz="3750"/>
            </a:lvl8pPr>
            <a:lvl9pPr marL="15428031" indent="0">
              <a:buNone/>
              <a:defRPr sz="375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772F57A-86DD-4DC9-B350-94B555DE8559}" type="datetimeFigureOut">
              <a:rPr lang="es-ES"/>
              <a:pPr>
                <a:defRPr/>
              </a:pPr>
              <a:t>18/10/2024</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30CDA57E-FD44-4855-ADBD-8279A7898879}" type="slidenum">
              <a:rPr lang="es-ES"/>
              <a:pPr>
                <a:defRPr/>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50496" y="30240457"/>
            <a:ext cx="19439573" cy="3570055"/>
          </a:xfrm>
        </p:spPr>
        <p:txBody>
          <a:bodyPr anchor="b"/>
          <a:lstStyle>
            <a:lvl1pPr algn="l">
              <a:defRPr sz="8499" b="1"/>
            </a:lvl1pPr>
          </a:lstStyle>
          <a:p>
            <a:r>
              <a:rPr lang="es-ES"/>
              <a:t>Haga clic para modificar el estilo de título del patrón</a:t>
            </a:r>
          </a:p>
        </p:txBody>
      </p:sp>
      <p:sp>
        <p:nvSpPr>
          <p:cNvPr id="3" name="2 Marcador de posición de imagen"/>
          <p:cNvSpPr>
            <a:spLocks noGrp="1"/>
          </p:cNvSpPr>
          <p:nvPr>
            <p:ph type="pic" idx="1"/>
          </p:nvPr>
        </p:nvSpPr>
        <p:spPr>
          <a:xfrm>
            <a:off x="6350496" y="3860060"/>
            <a:ext cx="19439573" cy="25920383"/>
          </a:xfrm>
        </p:spPr>
        <p:txBody>
          <a:bodyPr rtlCol="0">
            <a:normAutofit/>
          </a:bodyPr>
          <a:lstStyle>
            <a:lvl1pPr marL="0" indent="0">
              <a:buNone/>
              <a:defRPr sz="13499"/>
            </a:lvl1pPr>
            <a:lvl2pPr marL="1928503" indent="0">
              <a:buNone/>
              <a:defRPr sz="11749"/>
            </a:lvl2pPr>
            <a:lvl3pPr marL="3857006" indent="0">
              <a:buNone/>
              <a:defRPr sz="10249"/>
            </a:lvl3pPr>
            <a:lvl4pPr marL="5785512" indent="0">
              <a:buNone/>
              <a:defRPr sz="8499"/>
            </a:lvl4pPr>
            <a:lvl5pPr marL="7714015" indent="0">
              <a:buNone/>
              <a:defRPr sz="8499"/>
            </a:lvl5pPr>
            <a:lvl6pPr marL="9642519" indent="0">
              <a:buNone/>
              <a:defRPr sz="8499"/>
            </a:lvl6pPr>
            <a:lvl7pPr marL="11571024" indent="0">
              <a:buNone/>
              <a:defRPr sz="8499"/>
            </a:lvl7pPr>
            <a:lvl8pPr marL="13499527" indent="0">
              <a:buNone/>
              <a:defRPr sz="8499"/>
            </a:lvl8pPr>
            <a:lvl9pPr marL="15428031" indent="0">
              <a:buNone/>
              <a:defRPr sz="8499"/>
            </a:lvl9pPr>
          </a:lstStyle>
          <a:p>
            <a:pPr lvl="0"/>
            <a:endParaRPr lang="es-ES" noProof="0" dirty="0"/>
          </a:p>
        </p:txBody>
      </p:sp>
      <p:sp>
        <p:nvSpPr>
          <p:cNvPr id="4" name="3 Marcador de texto"/>
          <p:cNvSpPr>
            <a:spLocks noGrp="1"/>
          </p:cNvSpPr>
          <p:nvPr>
            <p:ph type="body" sz="half" idx="2"/>
          </p:nvPr>
        </p:nvSpPr>
        <p:spPr>
          <a:xfrm>
            <a:off x="6350496" y="33810503"/>
            <a:ext cx="19439573" cy="5070072"/>
          </a:xfrm>
        </p:spPr>
        <p:txBody>
          <a:bodyPr/>
          <a:lstStyle>
            <a:lvl1pPr marL="0" indent="0">
              <a:buNone/>
              <a:defRPr sz="6000"/>
            </a:lvl1pPr>
            <a:lvl2pPr marL="1928503" indent="0">
              <a:buNone/>
              <a:defRPr sz="5000"/>
            </a:lvl2pPr>
            <a:lvl3pPr marL="3857006" indent="0">
              <a:buNone/>
              <a:defRPr sz="4250"/>
            </a:lvl3pPr>
            <a:lvl4pPr marL="5785512" indent="0">
              <a:buNone/>
              <a:defRPr sz="3750"/>
            </a:lvl4pPr>
            <a:lvl5pPr marL="7714015" indent="0">
              <a:buNone/>
              <a:defRPr sz="3750"/>
            </a:lvl5pPr>
            <a:lvl6pPr marL="9642519" indent="0">
              <a:buNone/>
              <a:defRPr sz="3750"/>
            </a:lvl6pPr>
            <a:lvl7pPr marL="11571024" indent="0">
              <a:buNone/>
              <a:defRPr sz="3750"/>
            </a:lvl7pPr>
            <a:lvl8pPr marL="13499527" indent="0">
              <a:buNone/>
              <a:defRPr sz="3750"/>
            </a:lvl8pPr>
            <a:lvl9pPr marL="15428031" indent="0">
              <a:buNone/>
              <a:defRPr sz="375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E7DD872-32E7-480F-9267-D81F45A0AC7E}" type="datetimeFigureOut">
              <a:rPr lang="es-ES"/>
              <a:pPr>
                <a:defRPr/>
              </a:pPr>
              <a:t>18/10/2024</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AD147F5C-A331-4E69-9F74-6F97AD650496}" type="slidenum">
              <a:rPr lang="es-ES"/>
              <a:pPr>
                <a:defRPr/>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1620790" y="1730251"/>
            <a:ext cx="29157708" cy="7198784"/>
          </a:xfrm>
          <a:prstGeom prst="rect">
            <a:avLst/>
          </a:prstGeom>
          <a:noFill/>
          <a:ln w="9525">
            <a:noFill/>
            <a:miter lim="800000"/>
            <a:headEnd/>
            <a:tailEnd/>
          </a:ln>
        </p:spPr>
        <p:txBody>
          <a:bodyPr vert="horz" wrap="square" lIns="154305" tIns="77153" rIns="154305" bIns="77153" numCol="1" anchor="ctr" anchorCtr="0" compatLnSpc="1">
            <a:prstTxWarp prst="textNoShape">
              <a:avLst/>
            </a:prstTxWarp>
          </a:bodyPr>
          <a:lstStyle/>
          <a:p>
            <a:pPr lvl="0"/>
            <a:r>
              <a:rPr lang="es-ES"/>
              <a:t>Haga clic para modificar el estilo de título del patrón</a:t>
            </a:r>
          </a:p>
        </p:txBody>
      </p:sp>
      <p:sp>
        <p:nvSpPr>
          <p:cNvPr id="1027" name="2 Marcador de texto"/>
          <p:cNvSpPr>
            <a:spLocks noGrp="1"/>
          </p:cNvSpPr>
          <p:nvPr>
            <p:ph type="body" idx="1"/>
          </p:nvPr>
        </p:nvSpPr>
        <p:spPr bwMode="auto">
          <a:xfrm>
            <a:off x="1620790" y="10079884"/>
            <a:ext cx="29157708" cy="28509405"/>
          </a:xfrm>
          <a:prstGeom prst="rect">
            <a:avLst/>
          </a:prstGeom>
          <a:noFill/>
          <a:ln w="9525">
            <a:noFill/>
            <a:miter lim="800000"/>
            <a:headEnd/>
            <a:tailEnd/>
          </a:ln>
        </p:spPr>
        <p:txBody>
          <a:bodyPr vert="horz" wrap="square" lIns="154305" tIns="77153" rIns="154305" bIns="77153"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1620790" y="40041749"/>
            <a:ext cx="7560017" cy="2297739"/>
          </a:xfrm>
          <a:prstGeom prst="rect">
            <a:avLst/>
          </a:prstGeom>
        </p:spPr>
        <p:txBody>
          <a:bodyPr vert="horz" lIns="154305" tIns="77153" rIns="154305" bIns="77153" rtlCol="0" anchor="ctr"/>
          <a:lstStyle>
            <a:lvl1pPr algn="l" fontAlgn="auto">
              <a:spcBef>
                <a:spcPts val="0"/>
              </a:spcBef>
              <a:spcAft>
                <a:spcPts val="0"/>
              </a:spcAft>
              <a:defRPr sz="5000">
                <a:solidFill>
                  <a:schemeClr val="tx1">
                    <a:tint val="75000"/>
                  </a:schemeClr>
                </a:solidFill>
                <a:latin typeface="+mn-lt"/>
                <a:cs typeface="+mn-cs"/>
              </a:defRPr>
            </a:lvl1pPr>
          </a:lstStyle>
          <a:p>
            <a:pPr>
              <a:defRPr/>
            </a:pPr>
            <a:fld id="{8319161E-9A00-4B83-B2D1-AB0BFB11357D}" type="datetimeFigureOut">
              <a:rPr lang="es-ES"/>
              <a:pPr>
                <a:defRPr/>
              </a:pPr>
              <a:t>18/10/2024</a:t>
            </a:fld>
            <a:endParaRPr lang="es-ES" dirty="0"/>
          </a:p>
        </p:txBody>
      </p:sp>
      <p:sp>
        <p:nvSpPr>
          <p:cNvPr id="5" name="4 Marcador de pie de página"/>
          <p:cNvSpPr>
            <a:spLocks noGrp="1"/>
          </p:cNvSpPr>
          <p:nvPr>
            <p:ph type="ftr" sz="quarter" idx="3"/>
          </p:nvPr>
        </p:nvSpPr>
        <p:spPr>
          <a:xfrm>
            <a:off x="11065315" y="40041749"/>
            <a:ext cx="10268658" cy="2297739"/>
          </a:xfrm>
          <a:prstGeom prst="rect">
            <a:avLst/>
          </a:prstGeom>
        </p:spPr>
        <p:txBody>
          <a:bodyPr vert="horz" lIns="154305" tIns="77153" rIns="154305" bIns="77153" rtlCol="0" anchor="ctr"/>
          <a:lstStyle>
            <a:lvl1pPr algn="ctr" fontAlgn="auto">
              <a:spcBef>
                <a:spcPts val="0"/>
              </a:spcBef>
              <a:spcAft>
                <a:spcPts val="0"/>
              </a:spcAft>
              <a:defRPr sz="5000">
                <a:solidFill>
                  <a:schemeClr val="tx1">
                    <a:tint val="75000"/>
                  </a:schemeClr>
                </a:solidFill>
                <a:latin typeface="+mn-lt"/>
                <a:cs typeface="+mn-cs"/>
              </a:defRPr>
            </a:lvl1pPr>
          </a:lstStyle>
          <a:p>
            <a:pPr>
              <a:defRPr/>
            </a:pPr>
            <a:endParaRPr lang="es-ES" dirty="0"/>
          </a:p>
        </p:txBody>
      </p:sp>
      <p:sp>
        <p:nvSpPr>
          <p:cNvPr id="6" name="5 Marcador de número de diapositiva"/>
          <p:cNvSpPr>
            <a:spLocks noGrp="1"/>
          </p:cNvSpPr>
          <p:nvPr>
            <p:ph type="sldNum" sz="quarter" idx="4"/>
          </p:nvPr>
        </p:nvSpPr>
        <p:spPr>
          <a:xfrm>
            <a:off x="23218481" y="40041749"/>
            <a:ext cx="7560017" cy="2297739"/>
          </a:xfrm>
          <a:prstGeom prst="rect">
            <a:avLst/>
          </a:prstGeom>
        </p:spPr>
        <p:txBody>
          <a:bodyPr vert="horz" lIns="154305" tIns="77153" rIns="154305" bIns="77153" rtlCol="0" anchor="ctr"/>
          <a:lstStyle>
            <a:lvl1pPr algn="r" fontAlgn="auto">
              <a:spcBef>
                <a:spcPts val="0"/>
              </a:spcBef>
              <a:spcAft>
                <a:spcPts val="0"/>
              </a:spcAft>
              <a:defRPr sz="5000">
                <a:solidFill>
                  <a:schemeClr val="tx1">
                    <a:tint val="75000"/>
                  </a:schemeClr>
                </a:solidFill>
                <a:latin typeface="+mn-lt"/>
                <a:cs typeface="+mn-cs"/>
              </a:defRPr>
            </a:lvl1pPr>
          </a:lstStyle>
          <a:p>
            <a:pPr>
              <a:defRPr/>
            </a:pPr>
            <a:fld id="{2AEC9044-69DC-4A7D-9C73-4B1A83C99886}"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57006" rtl="0" eaLnBrk="0" fontAlgn="base" hangingPunct="0">
        <a:spcBef>
          <a:spcPct val="0"/>
        </a:spcBef>
        <a:spcAft>
          <a:spcPct val="0"/>
        </a:spcAft>
        <a:defRPr sz="18499" kern="1200">
          <a:solidFill>
            <a:schemeClr val="tx1"/>
          </a:solidFill>
          <a:latin typeface="+mj-lt"/>
          <a:ea typeface="+mj-ea"/>
          <a:cs typeface="+mj-cs"/>
        </a:defRPr>
      </a:lvl1pPr>
      <a:lvl2pPr algn="ctr" defTabSz="3857006" rtl="0" eaLnBrk="0" fontAlgn="base" hangingPunct="0">
        <a:spcBef>
          <a:spcPct val="0"/>
        </a:spcBef>
        <a:spcAft>
          <a:spcPct val="0"/>
        </a:spcAft>
        <a:defRPr sz="18499">
          <a:solidFill>
            <a:schemeClr val="tx1"/>
          </a:solidFill>
          <a:latin typeface="Calibri" pitchFamily="34" charset="0"/>
        </a:defRPr>
      </a:lvl2pPr>
      <a:lvl3pPr algn="ctr" defTabSz="3857006" rtl="0" eaLnBrk="0" fontAlgn="base" hangingPunct="0">
        <a:spcBef>
          <a:spcPct val="0"/>
        </a:spcBef>
        <a:spcAft>
          <a:spcPct val="0"/>
        </a:spcAft>
        <a:defRPr sz="18499">
          <a:solidFill>
            <a:schemeClr val="tx1"/>
          </a:solidFill>
          <a:latin typeface="Calibri" pitchFamily="34" charset="0"/>
        </a:defRPr>
      </a:lvl3pPr>
      <a:lvl4pPr algn="ctr" defTabSz="3857006" rtl="0" eaLnBrk="0" fontAlgn="base" hangingPunct="0">
        <a:spcBef>
          <a:spcPct val="0"/>
        </a:spcBef>
        <a:spcAft>
          <a:spcPct val="0"/>
        </a:spcAft>
        <a:defRPr sz="18499">
          <a:solidFill>
            <a:schemeClr val="tx1"/>
          </a:solidFill>
          <a:latin typeface="Calibri" pitchFamily="34" charset="0"/>
        </a:defRPr>
      </a:lvl4pPr>
      <a:lvl5pPr algn="ctr" defTabSz="3857006" rtl="0" eaLnBrk="0" fontAlgn="base" hangingPunct="0">
        <a:spcBef>
          <a:spcPct val="0"/>
        </a:spcBef>
        <a:spcAft>
          <a:spcPct val="0"/>
        </a:spcAft>
        <a:defRPr sz="18499">
          <a:solidFill>
            <a:schemeClr val="tx1"/>
          </a:solidFill>
          <a:latin typeface="Calibri" pitchFamily="34" charset="0"/>
        </a:defRPr>
      </a:lvl5pPr>
      <a:lvl6pPr marL="1142819" algn="ctr" defTabSz="3857006" rtl="0" fontAlgn="base">
        <a:spcBef>
          <a:spcPct val="0"/>
        </a:spcBef>
        <a:spcAft>
          <a:spcPct val="0"/>
        </a:spcAft>
        <a:defRPr sz="18499">
          <a:solidFill>
            <a:schemeClr val="tx1"/>
          </a:solidFill>
          <a:latin typeface="Calibri" pitchFamily="34" charset="0"/>
        </a:defRPr>
      </a:lvl6pPr>
      <a:lvl7pPr marL="2285635" algn="ctr" defTabSz="3857006" rtl="0" fontAlgn="base">
        <a:spcBef>
          <a:spcPct val="0"/>
        </a:spcBef>
        <a:spcAft>
          <a:spcPct val="0"/>
        </a:spcAft>
        <a:defRPr sz="18499">
          <a:solidFill>
            <a:schemeClr val="tx1"/>
          </a:solidFill>
          <a:latin typeface="Calibri" pitchFamily="34" charset="0"/>
        </a:defRPr>
      </a:lvl7pPr>
      <a:lvl8pPr marL="3428451" algn="ctr" defTabSz="3857006" rtl="0" fontAlgn="base">
        <a:spcBef>
          <a:spcPct val="0"/>
        </a:spcBef>
        <a:spcAft>
          <a:spcPct val="0"/>
        </a:spcAft>
        <a:defRPr sz="18499">
          <a:solidFill>
            <a:schemeClr val="tx1"/>
          </a:solidFill>
          <a:latin typeface="Calibri" pitchFamily="34" charset="0"/>
        </a:defRPr>
      </a:lvl8pPr>
      <a:lvl9pPr marL="4571269" algn="ctr" defTabSz="3857006" rtl="0" fontAlgn="base">
        <a:spcBef>
          <a:spcPct val="0"/>
        </a:spcBef>
        <a:spcAft>
          <a:spcPct val="0"/>
        </a:spcAft>
        <a:defRPr sz="18499">
          <a:solidFill>
            <a:schemeClr val="tx1"/>
          </a:solidFill>
          <a:latin typeface="Calibri" pitchFamily="34" charset="0"/>
        </a:defRPr>
      </a:lvl9pPr>
    </p:titleStyle>
    <p:bodyStyle>
      <a:lvl1pPr marL="1444394" indent="-1444394" algn="l" defTabSz="3857006" rtl="0" eaLnBrk="0" fontAlgn="base" hangingPunct="0">
        <a:spcBef>
          <a:spcPct val="20000"/>
        </a:spcBef>
        <a:spcAft>
          <a:spcPct val="0"/>
        </a:spcAft>
        <a:buFont typeface="Arial" charset="0"/>
        <a:buChar char="•"/>
        <a:defRPr sz="13499" kern="1200">
          <a:solidFill>
            <a:schemeClr val="tx1"/>
          </a:solidFill>
          <a:latin typeface="+mn-lt"/>
          <a:ea typeface="+mn-ea"/>
          <a:cs typeface="+mn-cs"/>
        </a:defRPr>
      </a:lvl1pPr>
      <a:lvl2pPr marL="3130845" indent="-1202339" algn="l" defTabSz="3857006" rtl="0" eaLnBrk="0" fontAlgn="base" hangingPunct="0">
        <a:spcBef>
          <a:spcPct val="20000"/>
        </a:spcBef>
        <a:spcAft>
          <a:spcPct val="0"/>
        </a:spcAft>
        <a:buFont typeface="Arial" charset="0"/>
        <a:buChar char="–"/>
        <a:defRPr sz="11749" kern="1200">
          <a:solidFill>
            <a:schemeClr val="tx1"/>
          </a:solidFill>
          <a:latin typeface="+mn-lt"/>
          <a:ea typeface="+mn-ea"/>
          <a:cs typeface="+mn-cs"/>
        </a:defRPr>
      </a:lvl2pPr>
      <a:lvl3pPr marL="4821262" indent="-964253" algn="l" defTabSz="3857006" rtl="0" eaLnBrk="0" fontAlgn="base" hangingPunct="0">
        <a:spcBef>
          <a:spcPct val="20000"/>
        </a:spcBef>
        <a:spcAft>
          <a:spcPct val="0"/>
        </a:spcAft>
        <a:buFont typeface="Arial" charset="0"/>
        <a:buChar char="•"/>
        <a:defRPr sz="10249" kern="1200">
          <a:solidFill>
            <a:schemeClr val="tx1"/>
          </a:solidFill>
          <a:latin typeface="+mn-lt"/>
          <a:ea typeface="+mn-ea"/>
          <a:cs typeface="+mn-cs"/>
        </a:defRPr>
      </a:lvl3pPr>
      <a:lvl4pPr marL="6749765" indent="-964253" algn="l" defTabSz="3857006" rtl="0" eaLnBrk="0" fontAlgn="base" hangingPunct="0">
        <a:spcBef>
          <a:spcPct val="20000"/>
        </a:spcBef>
        <a:spcAft>
          <a:spcPct val="0"/>
        </a:spcAft>
        <a:buFont typeface="Arial" charset="0"/>
        <a:buChar char="–"/>
        <a:defRPr sz="8499" kern="1200">
          <a:solidFill>
            <a:schemeClr val="tx1"/>
          </a:solidFill>
          <a:latin typeface="+mn-lt"/>
          <a:ea typeface="+mn-ea"/>
          <a:cs typeface="+mn-cs"/>
        </a:defRPr>
      </a:lvl4pPr>
      <a:lvl5pPr marL="8678268" indent="-964253" algn="l" defTabSz="3857006" rtl="0" eaLnBrk="0" fontAlgn="base" hangingPunct="0">
        <a:spcBef>
          <a:spcPct val="20000"/>
        </a:spcBef>
        <a:spcAft>
          <a:spcPct val="0"/>
        </a:spcAft>
        <a:buFont typeface="Arial" charset="0"/>
        <a:buChar char="»"/>
        <a:defRPr sz="8499" kern="1200">
          <a:solidFill>
            <a:schemeClr val="tx1"/>
          </a:solidFill>
          <a:latin typeface="+mn-lt"/>
          <a:ea typeface="+mn-ea"/>
          <a:cs typeface="+mn-cs"/>
        </a:defRPr>
      </a:lvl5pPr>
      <a:lvl6pPr marL="10606771" indent="-964253" algn="l" defTabSz="3857006" rtl="0" eaLnBrk="1" latinLnBrk="0" hangingPunct="1">
        <a:spcBef>
          <a:spcPct val="20000"/>
        </a:spcBef>
        <a:buFont typeface="Arial" pitchFamily="34" charset="0"/>
        <a:buChar char="•"/>
        <a:defRPr sz="8499" kern="1200">
          <a:solidFill>
            <a:schemeClr val="tx1"/>
          </a:solidFill>
          <a:latin typeface="+mn-lt"/>
          <a:ea typeface="+mn-ea"/>
          <a:cs typeface="+mn-cs"/>
        </a:defRPr>
      </a:lvl6pPr>
      <a:lvl7pPr marL="12535277" indent="-964253" algn="l" defTabSz="3857006" rtl="0" eaLnBrk="1" latinLnBrk="0" hangingPunct="1">
        <a:spcBef>
          <a:spcPct val="20000"/>
        </a:spcBef>
        <a:buFont typeface="Arial" pitchFamily="34" charset="0"/>
        <a:buChar char="•"/>
        <a:defRPr sz="8499" kern="1200">
          <a:solidFill>
            <a:schemeClr val="tx1"/>
          </a:solidFill>
          <a:latin typeface="+mn-lt"/>
          <a:ea typeface="+mn-ea"/>
          <a:cs typeface="+mn-cs"/>
        </a:defRPr>
      </a:lvl7pPr>
      <a:lvl8pPr marL="14463780" indent="-964253" algn="l" defTabSz="3857006" rtl="0" eaLnBrk="1" latinLnBrk="0" hangingPunct="1">
        <a:spcBef>
          <a:spcPct val="20000"/>
        </a:spcBef>
        <a:buFont typeface="Arial" pitchFamily="34" charset="0"/>
        <a:buChar char="•"/>
        <a:defRPr sz="8499" kern="1200">
          <a:solidFill>
            <a:schemeClr val="tx1"/>
          </a:solidFill>
          <a:latin typeface="+mn-lt"/>
          <a:ea typeface="+mn-ea"/>
          <a:cs typeface="+mn-cs"/>
        </a:defRPr>
      </a:lvl8pPr>
      <a:lvl9pPr marL="16392284" indent="-964253" algn="l" defTabSz="3857006" rtl="0" eaLnBrk="1" latinLnBrk="0" hangingPunct="1">
        <a:spcBef>
          <a:spcPct val="20000"/>
        </a:spcBef>
        <a:buFont typeface="Arial" pitchFamily="34" charset="0"/>
        <a:buChar char="•"/>
        <a:defRPr sz="8499" kern="1200">
          <a:solidFill>
            <a:schemeClr val="tx1"/>
          </a:solidFill>
          <a:latin typeface="+mn-lt"/>
          <a:ea typeface="+mn-ea"/>
          <a:cs typeface="+mn-cs"/>
        </a:defRPr>
      </a:lvl9pPr>
    </p:bodyStyle>
    <p:otherStyle>
      <a:defPPr>
        <a:defRPr lang="es-ES"/>
      </a:defPPr>
      <a:lvl1pPr marL="0" algn="l" defTabSz="3857006" rtl="0" eaLnBrk="1" latinLnBrk="0" hangingPunct="1">
        <a:defRPr sz="7499" kern="1200">
          <a:solidFill>
            <a:schemeClr val="tx1"/>
          </a:solidFill>
          <a:latin typeface="+mn-lt"/>
          <a:ea typeface="+mn-ea"/>
          <a:cs typeface="+mn-cs"/>
        </a:defRPr>
      </a:lvl1pPr>
      <a:lvl2pPr marL="1928503" algn="l" defTabSz="3857006" rtl="0" eaLnBrk="1" latinLnBrk="0" hangingPunct="1">
        <a:defRPr sz="7499" kern="1200">
          <a:solidFill>
            <a:schemeClr val="tx1"/>
          </a:solidFill>
          <a:latin typeface="+mn-lt"/>
          <a:ea typeface="+mn-ea"/>
          <a:cs typeface="+mn-cs"/>
        </a:defRPr>
      </a:lvl2pPr>
      <a:lvl3pPr marL="3857006" algn="l" defTabSz="3857006" rtl="0" eaLnBrk="1" latinLnBrk="0" hangingPunct="1">
        <a:defRPr sz="7499" kern="1200">
          <a:solidFill>
            <a:schemeClr val="tx1"/>
          </a:solidFill>
          <a:latin typeface="+mn-lt"/>
          <a:ea typeface="+mn-ea"/>
          <a:cs typeface="+mn-cs"/>
        </a:defRPr>
      </a:lvl3pPr>
      <a:lvl4pPr marL="5785512" algn="l" defTabSz="3857006" rtl="0" eaLnBrk="1" latinLnBrk="0" hangingPunct="1">
        <a:defRPr sz="7499" kern="1200">
          <a:solidFill>
            <a:schemeClr val="tx1"/>
          </a:solidFill>
          <a:latin typeface="+mn-lt"/>
          <a:ea typeface="+mn-ea"/>
          <a:cs typeface="+mn-cs"/>
        </a:defRPr>
      </a:lvl4pPr>
      <a:lvl5pPr marL="7714015" algn="l" defTabSz="3857006" rtl="0" eaLnBrk="1" latinLnBrk="0" hangingPunct="1">
        <a:defRPr sz="7499" kern="1200">
          <a:solidFill>
            <a:schemeClr val="tx1"/>
          </a:solidFill>
          <a:latin typeface="+mn-lt"/>
          <a:ea typeface="+mn-ea"/>
          <a:cs typeface="+mn-cs"/>
        </a:defRPr>
      </a:lvl5pPr>
      <a:lvl6pPr marL="9642519" algn="l" defTabSz="3857006" rtl="0" eaLnBrk="1" latinLnBrk="0" hangingPunct="1">
        <a:defRPr sz="7499" kern="1200">
          <a:solidFill>
            <a:schemeClr val="tx1"/>
          </a:solidFill>
          <a:latin typeface="+mn-lt"/>
          <a:ea typeface="+mn-ea"/>
          <a:cs typeface="+mn-cs"/>
        </a:defRPr>
      </a:lvl6pPr>
      <a:lvl7pPr marL="11571024" algn="l" defTabSz="3857006" rtl="0" eaLnBrk="1" latinLnBrk="0" hangingPunct="1">
        <a:defRPr sz="7499" kern="1200">
          <a:solidFill>
            <a:schemeClr val="tx1"/>
          </a:solidFill>
          <a:latin typeface="+mn-lt"/>
          <a:ea typeface="+mn-ea"/>
          <a:cs typeface="+mn-cs"/>
        </a:defRPr>
      </a:lvl7pPr>
      <a:lvl8pPr marL="13499527" algn="l" defTabSz="3857006" rtl="0" eaLnBrk="1" latinLnBrk="0" hangingPunct="1">
        <a:defRPr sz="7499" kern="1200">
          <a:solidFill>
            <a:schemeClr val="tx1"/>
          </a:solidFill>
          <a:latin typeface="+mn-lt"/>
          <a:ea typeface="+mn-ea"/>
          <a:cs typeface="+mn-cs"/>
        </a:defRPr>
      </a:lvl8pPr>
      <a:lvl9pPr marL="15428031" algn="l" defTabSz="3857006" rtl="0" eaLnBrk="1" latinLnBrk="0" hangingPunct="1">
        <a:defRPr sz="74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C84F2677-CB11-4B5B-B418-C148E9571AE9}"/>
              </a:ext>
            </a:extLst>
          </p:cNvPr>
          <p:cNvSpPr/>
          <p:nvPr/>
        </p:nvSpPr>
        <p:spPr>
          <a:xfrm>
            <a:off x="329688" y="141935"/>
            <a:ext cx="31800068" cy="4016679"/>
          </a:xfrm>
          <a:prstGeom prst="roundRect">
            <a:avLst>
              <a:gd name="adj" fmla="val 25784"/>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6000" b="1" dirty="0">
                <a:solidFill>
                  <a:schemeClr val="accent5">
                    <a:lumMod val="50000"/>
                  </a:schemeClr>
                </a:solidFill>
                <a:latin typeface="Helvetica" panose="020B0604020202020204" pitchFamily="34" charset="0"/>
                <a:ea typeface="Times New Roman" panose="02020603050405020304" pitchFamily="18" charset="0"/>
                <a:cs typeface="Helvetica" panose="020B0604020202020204" pitchFamily="34" charset="0"/>
              </a:rPr>
              <a:t>Comparative profiling of whole-cell and exosome samples reveals protein signatures that stratify breast cancer subtypes</a:t>
            </a:r>
            <a:endParaRPr lang="es-ES" sz="6000" dirty="0">
              <a:solidFill>
                <a:schemeClr val="accent5">
                  <a:lumMod val="50000"/>
                </a:schemeClr>
              </a:solidFill>
              <a:latin typeface="Helvetica" panose="020B0604020202020204" pitchFamily="34" charset="0"/>
              <a:ea typeface="Times New Roman" panose="02020603050405020304" pitchFamily="18" charset="0"/>
              <a:cs typeface="Helvetica" panose="020B0604020202020204" pitchFamily="34" charset="0"/>
            </a:endParaRPr>
          </a:p>
          <a:p>
            <a:pPr algn="ctr">
              <a:spcAft>
                <a:spcPts val="1200"/>
              </a:spcAft>
            </a:pPr>
            <a:r>
              <a:rPr lang="es-ES" sz="2000" u="sng"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Zoraida Andreu</a:t>
            </a:r>
            <a:r>
              <a:rPr lang="es-ES" sz="2000" b="1" baseline="30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1,2,3,4</a:t>
            </a:r>
            <a:r>
              <a:rPr lang="es-E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 Marta R. Hidalgo </a:t>
            </a:r>
            <a:r>
              <a:rPr lang="es-ES" sz="2000" b="1" baseline="30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2,3,5</a:t>
            </a:r>
            <a:r>
              <a:rPr lang="es-E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 </a:t>
            </a:r>
            <a:r>
              <a:rPr lang="es-ES" sz="2000" u="sng"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Esther Masiá </a:t>
            </a:r>
            <a:r>
              <a:rPr lang="es-ES" sz="2000" b="1" baseline="30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1,2,6</a:t>
            </a:r>
            <a:r>
              <a:rPr lang="es-E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 Sergio Romera-Giner </a:t>
            </a:r>
            <a:r>
              <a:rPr lang="es-ES" sz="2000" b="1" baseline="30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3</a:t>
            </a:r>
            <a:r>
              <a:rPr lang="es-E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 Pablo </a:t>
            </a:r>
            <a:r>
              <a:rPr lang="es-ES" sz="2000" dirty="0" err="1">
                <a:solidFill>
                  <a:schemeClr val="tx1"/>
                </a:solidFill>
                <a:latin typeface="Helvetica" panose="020B0604020202020204" pitchFamily="34" charset="0"/>
                <a:ea typeface="Times New Roman" panose="02020603050405020304" pitchFamily="18" charset="0"/>
                <a:cs typeface="Helvetica" panose="020B0604020202020204" pitchFamily="34" charset="0"/>
              </a:rPr>
              <a:t>Malmierca</a:t>
            </a:r>
            <a:r>
              <a:rPr lang="es-E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-Merlo </a:t>
            </a:r>
            <a:r>
              <a:rPr lang="es-ES" sz="2000" b="1" baseline="30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3</a:t>
            </a:r>
            <a:r>
              <a:rPr lang="es-E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 </a:t>
            </a:r>
            <a:r>
              <a:rPr lang="es-ES" sz="2000" u="sng"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José A. López-Guerrero </a:t>
            </a:r>
            <a:r>
              <a:rPr lang="es-ES" sz="2000" b="1" baseline="30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2,4,7</a:t>
            </a:r>
            <a:r>
              <a:rPr lang="es-E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 Francisco García-García </a:t>
            </a:r>
            <a:r>
              <a:rPr lang="es-ES" sz="2000" b="1" baseline="30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2,3</a:t>
            </a:r>
            <a:r>
              <a:rPr lang="es-E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 María J. Vicent </a:t>
            </a:r>
            <a:r>
              <a:rPr lang="es-ES" sz="2000" b="1" baseline="30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1,2,6</a:t>
            </a:r>
            <a:endParaRPr lang="es-E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endParaRPr>
          </a:p>
          <a:p>
            <a:pPr algn="just"/>
            <a:r>
              <a:rPr lang="en-US" sz="2000" b="0" i="0" baseline="30000" dirty="0">
                <a:solidFill>
                  <a:schemeClr val="tx1"/>
                </a:solidFill>
                <a:effectLst/>
                <a:latin typeface="HelveticaNeue-Light"/>
              </a:rPr>
              <a:t>1</a:t>
            </a:r>
            <a:r>
              <a:rPr lang="en-US" sz="2000" b="0" i="0" dirty="0">
                <a:solidFill>
                  <a:schemeClr val="tx1"/>
                </a:solidFill>
                <a:effectLst/>
                <a:latin typeface="HelveticaNeue-Light"/>
              </a:rPr>
              <a:t>Polymer Therapeutics Laboratory and Screening Platform, Príncipe Felipe Research Center (CIPF), Av. Eduardo Primo </a:t>
            </a:r>
            <a:r>
              <a:rPr lang="en-US" sz="2000" b="0" i="0" dirty="0" err="1">
                <a:solidFill>
                  <a:schemeClr val="tx1"/>
                </a:solidFill>
                <a:effectLst/>
                <a:latin typeface="HelveticaNeue-Light"/>
              </a:rPr>
              <a:t>Yúfera</a:t>
            </a:r>
            <a:r>
              <a:rPr lang="en-US" sz="2000" b="0" i="0" dirty="0">
                <a:solidFill>
                  <a:schemeClr val="tx1"/>
                </a:solidFill>
                <a:effectLst/>
                <a:latin typeface="HelveticaNeue-Light"/>
              </a:rPr>
              <a:t> 3, Valencia, 46012 Spain. </a:t>
            </a:r>
            <a:r>
              <a:rPr lang="en-US" sz="2000" b="0" i="0" baseline="30000" dirty="0">
                <a:solidFill>
                  <a:schemeClr val="tx1"/>
                </a:solidFill>
                <a:effectLst/>
                <a:latin typeface="HelveticaNeue-Light"/>
              </a:rPr>
              <a:t>2</a:t>
            </a:r>
            <a:r>
              <a:rPr lang="en-US" sz="2000" b="0" i="0" dirty="0">
                <a:solidFill>
                  <a:schemeClr val="tx1"/>
                </a:solidFill>
                <a:effectLst/>
                <a:latin typeface="HelveticaNeue-Light"/>
              </a:rPr>
              <a:t>IVO-CIPF Joint Cancer Research Unit, Príncipe Felipe Research Center (CIPF), Av. Eduardo Primo </a:t>
            </a:r>
            <a:r>
              <a:rPr lang="en-US" sz="2000" b="0" i="0" dirty="0" err="1">
                <a:solidFill>
                  <a:schemeClr val="tx1"/>
                </a:solidFill>
                <a:effectLst/>
                <a:latin typeface="HelveticaNeue-Light"/>
              </a:rPr>
              <a:t>Yúfera</a:t>
            </a:r>
            <a:r>
              <a:rPr lang="en-US" sz="2000" b="0" i="0" dirty="0">
                <a:solidFill>
                  <a:schemeClr val="tx1"/>
                </a:solidFill>
                <a:effectLst/>
                <a:latin typeface="HelveticaNeue-Light"/>
              </a:rPr>
              <a:t> 3, Valencia, 46012 Spain. </a:t>
            </a:r>
            <a:r>
              <a:rPr lang="en-US" sz="2000" b="0" i="0" baseline="30000" dirty="0">
                <a:solidFill>
                  <a:schemeClr val="tx1"/>
                </a:solidFill>
                <a:effectLst/>
                <a:latin typeface="HelveticaNeue-Light"/>
              </a:rPr>
              <a:t>3</a:t>
            </a:r>
            <a:r>
              <a:rPr lang="en-US" sz="2000" b="0" i="0" dirty="0">
                <a:solidFill>
                  <a:schemeClr val="tx1"/>
                </a:solidFill>
                <a:effectLst/>
                <a:latin typeface="HelveticaNeue-Light"/>
              </a:rPr>
              <a:t>Computational Biomedicine Laboratory, Príncipe Felipe Research Center (CIPF), Av. Eduardo Primo </a:t>
            </a:r>
            <a:r>
              <a:rPr lang="en-US" sz="2000" b="0" i="0" dirty="0" err="1">
                <a:solidFill>
                  <a:schemeClr val="tx1"/>
                </a:solidFill>
                <a:effectLst/>
                <a:latin typeface="HelveticaNeue-Light"/>
              </a:rPr>
              <a:t>Yúfera</a:t>
            </a:r>
            <a:r>
              <a:rPr lang="en-US" sz="2000" b="0" i="0" dirty="0">
                <a:solidFill>
                  <a:schemeClr val="tx1"/>
                </a:solidFill>
                <a:effectLst/>
                <a:latin typeface="HelveticaNeue-Light"/>
              </a:rPr>
              <a:t> 3, Valencia, 46012 Spain. </a:t>
            </a:r>
            <a:r>
              <a:rPr lang="en-US" sz="2000" b="0" i="0" baseline="30000" dirty="0">
                <a:solidFill>
                  <a:schemeClr val="tx1"/>
                </a:solidFill>
                <a:effectLst/>
                <a:latin typeface="HelveticaNeue-Light"/>
              </a:rPr>
              <a:t>4</a:t>
            </a:r>
            <a:r>
              <a:rPr lang="en-US" sz="2000" b="0" i="0" dirty="0">
                <a:solidFill>
                  <a:schemeClr val="tx1"/>
                </a:solidFill>
                <a:effectLst/>
                <a:latin typeface="HelveticaNeue-Light"/>
              </a:rPr>
              <a:t>Laboratory of Molecular Biology, Foundation of the Valencian Institute of Oncology, Valencia, 46009 Spain. </a:t>
            </a:r>
            <a:r>
              <a:rPr lang="en-US" sz="2000" b="0" i="0" baseline="30000" dirty="0">
                <a:solidFill>
                  <a:schemeClr val="tx1"/>
                </a:solidFill>
                <a:effectLst/>
                <a:latin typeface="HelveticaNeue-Light"/>
              </a:rPr>
              <a:t>5</a:t>
            </a:r>
            <a:r>
              <a:rPr lang="en-US" sz="2000" b="0" i="0" dirty="0">
                <a:solidFill>
                  <a:schemeClr val="tx1"/>
                </a:solidFill>
                <a:effectLst/>
                <a:latin typeface="HelveticaNeue-Light"/>
              </a:rPr>
              <a:t>Department of Mathematics, School of Mathematics, University of Valencia, Valencia, 46010 Spain. </a:t>
            </a:r>
            <a:r>
              <a:rPr lang="en-US" sz="2000" b="0" i="0" baseline="30000" dirty="0">
                <a:solidFill>
                  <a:schemeClr val="tx1"/>
                </a:solidFill>
                <a:effectLst/>
                <a:latin typeface="HelveticaNeue-Light"/>
              </a:rPr>
              <a:t>6</a:t>
            </a:r>
            <a:r>
              <a:rPr lang="en-US" sz="2000" b="0" i="0" dirty="0">
                <a:solidFill>
                  <a:schemeClr val="tx1"/>
                </a:solidFill>
                <a:effectLst/>
                <a:latin typeface="HelveticaNeue-Light"/>
              </a:rPr>
              <a:t>CIBERONC, Carlos III Health Institute (IISCIII), Madrid, Spain. </a:t>
            </a:r>
            <a:r>
              <a:rPr lang="en-US" sz="2000" b="0" i="0" baseline="30000" dirty="0">
                <a:solidFill>
                  <a:schemeClr val="tx1"/>
                </a:solidFill>
                <a:effectLst/>
                <a:latin typeface="HelveticaNeue-Light"/>
              </a:rPr>
              <a:t>7</a:t>
            </a:r>
            <a:r>
              <a:rPr lang="en-US" sz="2000" b="0" i="0" dirty="0">
                <a:solidFill>
                  <a:schemeClr val="tx1"/>
                </a:solidFill>
                <a:effectLst/>
                <a:latin typeface="HelveticaNeue-Light"/>
              </a:rPr>
              <a:t>Department of Pathology, Medical School, Catholic University of Valencia ‘San Vicente </a:t>
            </a:r>
            <a:r>
              <a:rPr lang="en-US" sz="2000" b="0" i="0" dirty="0" err="1">
                <a:solidFill>
                  <a:schemeClr val="tx1"/>
                </a:solidFill>
                <a:effectLst/>
                <a:latin typeface="HelveticaNeue-Light"/>
              </a:rPr>
              <a:t>Mártir</a:t>
            </a:r>
            <a:r>
              <a:rPr lang="en-US" sz="2000" b="0" i="0" dirty="0">
                <a:solidFill>
                  <a:schemeClr val="tx1"/>
                </a:solidFill>
                <a:effectLst/>
                <a:latin typeface="HelveticaNeue-Light"/>
              </a:rPr>
              <a:t>’, Valencia, 46001 Spain</a:t>
            </a:r>
          </a:p>
          <a:p>
            <a:pPr algn="ctr">
              <a:spcAft>
                <a:spcPts val="1200"/>
              </a:spcAft>
            </a:pPr>
            <a:endParaRPr lang="es-ES" sz="2400" dirty="0">
              <a:latin typeface="Helvetica" panose="020B0604020202020204" pitchFamily="34" charset="0"/>
              <a:ea typeface="Times New Roman" panose="02020603050405020304" pitchFamily="18" charset="0"/>
              <a:cs typeface="Helvetica" panose="020B0604020202020204" pitchFamily="34" charset="0"/>
            </a:endParaRPr>
          </a:p>
        </p:txBody>
      </p:sp>
      <p:pic>
        <p:nvPicPr>
          <p:cNvPr id="4" name="Imagen 3" descr="Imagen que contiene Calendario&#10;&#10;Descripción generada automáticamente">
            <a:extLst>
              <a:ext uri="{FF2B5EF4-FFF2-40B4-BE49-F238E27FC236}">
                <a16:creationId xmlns:a16="http://schemas.microsoft.com/office/drawing/2014/main" id="{FFCBF13B-E015-B068-2243-03933B3719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293" y="11800400"/>
            <a:ext cx="13989603" cy="9524232"/>
          </a:xfrm>
          <a:prstGeom prst="rect">
            <a:avLst/>
          </a:prstGeom>
        </p:spPr>
      </p:pic>
      <p:sp>
        <p:nvSpPr>
          <p:cNvPr id="13" name="CuadroTexto 12">
            <a:extLst>
              <a:ext uri="{FF2B5EF4-FFF2-40B4-BE49-F238E27FC236}">
                <a16:creationId xmlns:a16="http://schemas.microsoft.com/office/drawing/2014/main" id="{657D31DC-5848-BEA9-FA4B-5290999ED109}"/>
              </a:ext>
            </a:extLst>
          </p:cNvPr>
          <p:cNvSpPr txBox="1"/>
          <p:nvPr/>
        </p:nvSpPr>
        <p:spPr>
          <a:xfrm>
            <a:off x="334667" y="4606431"/>
            <a:ext cx="14784857" cy="861774"/>
          </a:xfrm>
          <a:prstGeom prst="rect">
            <a:avLst/>
          </a:prstGeom>
          <a:blipFill>
            <a:blip r:embed="rId2"/>
            <a:tile tx="0" ty="0" sx="100000" sy="100000" flip="none" algn="tl"/>
          </a:blipFill>
        </p:spPr>
        <p:txBody>
          <a:bodyPr wrap="square" rtlCol="0">
            <a:spAutoFit/>
          </a:bodyPr>
          <a:lstStyle/>
          <a:p>
            <a:r>
              <a:rPr lang="es-ES" sz="5000" b="1" dirty="0" err="1">
                <a:solidFill>
                  <a:schemeClr val="accent5">
                    <a:lumMod val="50000"/>
                  </a:schemeClr>
                </a:solidFill>
                <a:latin typeface="Helvetica" panose="020B0604020202020204" pitchFamily="34" charset="0"/>
                <a:cs typeface="Helvetica" panose="020B0604020202020204" pitchFamily="34" charset="0"/>
              </a:rPr>
              <a:t>Introduction</a:t>
            </a:r>
            <a:endParaRPr lang="en-US" sz="5000" b="1" dirty="0">
              <a:solidFill>
                <a:schemeClr val="accent5">
                  <a:lumMod val="50000"/>
                </a:schemeClr>
              </a:solidFill>
              <a:latin typeface="Helvetica" panose="020B0604020202020204" pitchFamily="34" charset="0"/>
              <a:cs typeface="Helvetica" panose="020B0604020202020204" pitchFamily="34" charset="0"/>
            </a:endParaRPr>
          </a:p>
        </p:txBody>
      </p:sp>
      <p:sp>
        <p:nvSpPr>
          <p:cNvPr id="15" name="CuadroTexto 14">
            <a:extLst>
              <a:ext uri="{FF2B5EF4-FFF2-40B4-BE49-F238E27FC236}">
                <a16:creationId xmlns:a16="http://schemas.microsoft.com/office/drawing/2014/main" id="{2118C1B2-D5C2-A013-9398-EA9A539F05A5}"/>
              </a:ext>
            </a:extLst>
          </p:cNvPr>
          <p:cNvSpPr txBox="1"/>
          <p:nvPr/>
        </p:nvSpPr>
        <p:spPr>
          <a:xfrm>
            <a:off x="334667" y="5398519"/>
            <a:ext cx="14784857" cy="5632311"/>
          </a:xfrm>
          <a:prstGeom prst="rect">
            <a:avLst/>
          </a:prstGeom>
          <a:noFill/>
        </p:spPr>
        <p:txBody>
          <a:bodyPr wrap="square">
            <a:spAutoFit/>
          </a:bodyPr>
          <a:lstStyle/>
          <a:p>
            <a:pPr algn="just"/>
            <a:r>
              <a:rPr lang="en-US" sz="2400" dirty="0">
                <a:latin typeface="Helvetica" panose="020B0604020202020204" pitchFamily="34" charset="0"/>
                <a:cs typeface="Helvetica" panose="020B0604020202020204" pitchFamily="34" charset="0"/>
              </a:rPr>
              <a:t>Breast cancer (BC) continues to be a significant health issue, and patient stratification is a challenge. Compared to traditional diagnostic methods, the analysis of liquid biopsies from easily accessible biological fluids (such as saliva, urine, and peripheral blood) provides a highly sensitive and minimally invasive diagnostic approach that quickly yields results. These bodily fluids contain extracellular vesicles, such as exosomes and endosomal-derived nanovesicles, which play crucial roles in disease-related pathways. They also represent a promising source of non-invasive biomarkers [1–3] , as they are present at elevated levels in the blood samples of cancer patients [4–6]. Additionally, proteomics has advanced our understanding of tumor heterogeneity and the underlying mechanisms by enabling the detection of protein markers.</a:t>
            </a:r>
          </a:p>
          <a:p>
            <a:pPr algn="just"/>
            <a:endParaRPr lang="en-US" sz="2400" dirty="0">
              <a:latin typeface="Helvetica" panose="020B0604020202020204" pitchFamily="34" charset="0"/>
              <a:cs typeface="Helvetica" panose="020B0604020202020204" pitchFamily="34" charset="0"/>
            </a:endParaRPr>
          </a:p>
          <a:p>
            <a:pPr algn="just"/>
            <a:r>
              <a:rPr lang="en-US" sz="2400" dirty="0">
                <a:latin typeface="Helvetica" panose="020B0604020202020204" pitchFamily="34" charset="0"/>
                <a:cs typeface="Helvetica" panose="020B0604020202020204" pitchFamily="34" charset="0"/>
              </a:rPr>
              <a:t>In this study, we present the proteomic and functional characterization of breast cancer cells (BCCs) and breast cancer cell-derived exosomes (BCDEs) representative of four clinically-recognized subtypes - </a:t>
            </a:r>
            <a:r>
              <a:rPr lang="en-US" sz="2400" b="0" i="0" dirty="0">
                <a:solidFill>
                  <a:srgbClr val="212121"/>
                </a:solidFill>
                <a:effectLst/>
                <a:latin typeface="Helvetica" panose="020B0604020202020204" pitchFamily="34" charset="0"/>
                <a:cs typeface="Helvetica" panose="020B0604020202020204" pitchFamily="34" charset="0"/>
              </a:rPr>
              <a:t>luminal A (LA; ER+, PR+, Her2-), luminal B (LB; ER+, PR+, Her2+), Her2-enriched (Her2; ER-, PR-, Her2+), and triple-negative (TN; ER-, PR-, Her2-) </a:t>
            </a:r>
            <a:r>
              <a:rPr lang="en-US" sz="2400" dirty="0">
                <a:latin typeface="Helvetica" panose="020B0604020202020204" pitchFamily="34" charset="0"/>
                <a:cs typeface="Helvetica" panose="020B0604020202020204" pitchFamily="34" charset="0"/>
              </a:rPr>
              <a:t>[7]. This analysis demonstrates intrinsic differences, correlations with clinical scenarios, and applicability of exosomes as non-invasive biomarkers to improve breast cancer patient stratification and disease monitoring.</a:t>
            </a:r>
          </a:p>
        </p:txBody>
      </p:sp>
      <p:sp>
        <p:nvSpPr>
          <p:cNvPr id="22" name="CuadroTexto 21">
            <a:extLst>
              <a:ext uri="{FF2B5EF4-FFF2-40B4-BE49-F238E27FC236}">
                <a16:creationId xmlns:a16="http://schemas.microsoft.com/office/drawing/2014/main" id="{68916CA5-852E-78A1-74EF-29CBA13FFBC0}"/>
              </a:ext>
            </a:extLst>
          </p:cNvPr>
          <p:cNvSpPr txBox="1"/>
          <p:nvPr/>
        </p:nvSpPr>
        <p:spPr>
          <a:xfrm>
            <a:off x="366027" y="10945457"/>
            <a:ext cx="14753497" cy="861774"/>
          </a:xfrm>
          <a:prstGeom prst="rect">
            <a:avLst/>
          </a:prstGeom>
          <a:blipFill>
            <a:blip r:embed="rId2"/>
            <a:tile tx="0" ty="0" sx="100000" sy="100000" flip="none" algn="tl"/>
          </a:blipFill>
        </p:spPr>
        <p:txBody>
          <a:bodyPr wrap="square" rtlCol="0">
            <a:spAutoFit/>
          </a:bodyPr>
          <a:lstStyle/>
          <a:p>
            <a:r>
              <a:rPr lang="es-ES" sz="5000" b="1" dirty="0" err="1">
                <a:solidFill>
                  <a:schemeClr val="accent5">
                    <a:lumMod val="50000"/>
                  </a:schemeClr>
                </a:solidFill>
                <a:latin typeface="Helvetica" panose="020B0604020202020204" pitchFamily="34" charset="0"/>
                <a:cs typeface="Helvetica" panose="020B0604020202020204" pitchFamily="34" charset="0"/>
              </a:rPr>
              <a:t>Methods</a:t>
            </a:r>
            <a:endParaRPr lang="en-US" sz="5000" b="1" dirty="0">
              <a:solidFill>
                <a:schemeClr val="accent5">
                  <a:lumMod val="50000"/>
                </a:schemeClr>
              </a:solidFill>
              <a:latin typeface="Helvetica" panose="020B0604020202020204" pitchFamily="34" charset="0"/>
              <a:cs typeface="Helvetica" panose="020B0604020202020204" pitchFamily="34" charset="0"/>
            </a:endParaRPr>
          </a:p>
        </p:txBody>
      </p:sp>
      <p:sp>
        <p:nvSpPr>
          <p:cNvPr id="24" name="CuadroTexto 23">
            <a:extLst>
              <a:ext uri="{FF2B5EF4-FFF2-40B4-BE49-F238E27FC236}">
                <a16:creationId xmlns:a16="http://schemas.microsoft.com/office/drawing/2014/main" id="{8816DD6A-9CD5-09A4-8983-788BA334D97F}"/>
              </a:ext>
            </a:extLst>
          </p:cNvPr>
          <p:cNvSpPr txBox="1"/>
          <p:nvPr/>
        </p:nvSpPr>
        <p:spPr>
          <a:xfrm>
            <a:off x="354324" y="21456303"/>
            <a:ext cx="14840767" cy="3785652"/>
          </a:xfrm>
          <a:prstGeom prst="rect">
            <a:avLst/>
          </a:prstGeom>
          <a:noFill/>
        </p:spPr>
        <p:txBody>
          <a:bodyPr wrap="square">
            <a:spAutoFit/>
          </a:bodyPr>
          <a:lstStyle/>
          <a:p>
            <a:pPr algn="just"/>
            <a:r>
              <a:rPr lang="en-US" sz="2400" b="1" dirty="0">
                <a:latin typeface="Helvetica" panose="020B0604020202020204" pitchFamily="34" charset="0"/>
                <a:cs typeface="Helvetica" panose="020B0604020202020204" pitchFamily="34" charset="0"/>
              </a:rPr>
              <a:t>Workflow.</a:t>
            </a:r>
            <a:r>
              <a:rPr lang="en-US" sz="2400" dirty="0">
                <a:latin typeface="Helvetica" panose="020B0604020202020204" pitchFamily="34" charset="0"/>
                <a:cs typeface="Helvetica" panose="020B0604020202020204" pitchFamily="34" charset="0"/>
              </a:rPr>
              <a:t> (A) Analysis of the proteomic profiles of BCCs and BCDEs from four BC cell lines that represent common subtypes: Her2-positive (Her2, MDA-MB-453), Luminal A (LA, MCF7), Luminal B (LB, ZR-75), and triple-negative (TN, MDA-MB-231). (B) Independent comparisons for BCCs and BCDEs, assessing each cell line against the other three. (C) Differentially expressed proteins (DEPs) for both BCCs and BCDEs, defined protein signatures, and functionally analyzed the resulting networks. Through pathway inference analysis (PIA), we discovered Kyoto Encyclopedia of Genes and Genomes (KEGG) </a:t>
            </a:r>
            <a:r>
              <a:rPr lang="en-US" sz="2400" dirty="0" err="1">
                <a:latin typeface="Helvetica" panose="020B0604020202020204" pitchFamily="34" charset="0"/>
                <a:cs typeface="Helvetica" panose="020B0604020202020204" pitchFamily="34" charset="0"/>
              </a:rPr>
              <a:t>subpaths</a:t>
            </a:r>
            <a:r>
              <a:rPr lang="en-US" sz="2400" dirty="0">
                <a:latin typeface="Helvetica" panose="020B0604020202020204" pitchFamily="34" charset="0"/>
                <a:cs typeface="Helvetica" panose="020B0604020202020204" pitchFamily="34" charset="0"/>
              </a:rPr>
              <a:t> and biological Gene Ontology (GO) terms that showed differential activation. (D) Validation of proteomic signature using the Cancer Genome Atlas (TCGA) and the Cancer Proteome Atlas (TCPA) databases. Differentially activated pathways in BCDEs elicited corresponding responses in receptor cells and established that the BCDE proteomic signature reflects its cell of origin while identifying potential disease biomarkers in liquid biopsies.</a:t>
            </a:r>
          </a:p>
        </p:txBody>
      </p:sp>
      <p:sp>
        <p:nvSpPr>
          <p:cNvPr id="25" name="CuadroTexto 24">
            <a:extLst>
              <a:ext uri="{FF2B5EF4-FFF2-40B4-BE49-F238E27FC236}">
                <a16:creationId xmlns:a16="http://schemas.microsoft.com/office/drawing/2014/main" id="{EDC46F39-6F9D-7B8C-D874-17CEBBB5B7CE}"/>
              </a:ext>
            </a:extLst>
          </p:cNvPr>
          <p:cNvSpPr txBox="1"/>
          <p:nvPr/>
        </p:nvSpPr>
        <p:spPr>
          <a:xfrm>
            <a:off x="329687" y="25344735"/>
            <a:ext cx="14789837" cy="861774"/>
          </a:xfrm>
          <a:prstGeom prst="rect">
            <a:avLst/>
          </a:prstGeom>
          <a:blipFill>
            <a:blip r:embed="rId2"/>
            <a:tile tx="0" ty="0" sx="100000" sy="100000" flip="none" algn="tl"/>
          </a:blipFill>
        </p:spPr>
        <p:txBody>
          <a:bodyPr wrap="square" rtlCol="0">
            <a:spAutoFit/>
          </a:bodyPr>
          <a:lstStyle/>
          <a:p>
            <a:r>
              <a:rPr lang="es-ES" sz="5000" b="1" dirty="0" err="1">
                <a:solidFill>
                  <a:schemeClr val="accent5">
                    <a:lumMod val="50000"/>
                  </a:schemeClr>
                </a:solidFill>
                <a:latin typeface="Helvetica" panose="020B0604020202020204" pitchFamily="34" charset="0"/>
                <a:cs typeface="Helvetica" panose="020B0604020202020204" pitchFamily="34" charset="0"/>
              </a:rPr>
              <a:t>Results</a:t>
            </a:r>
            <a:endParaRPr lang="en-US" sz="5000" b="1" dirty="0">
              <a:solidFill>
                <a:schemeClr val="accent5">
                  <a:lumMod val="50000"/>
                </a:schemeClr>
              </a:solidFill>
              <a:latin typeface="Helvetica" panose="020B0604020202020204" pitchFamily="34" charset="0"/>
              <a:cs typeface="Helvetica" panose="020B0604020202020204" pitchFamily="34" charset="0"/>
            </a:endParaRPr>
          </a:p>
        </p:txBody>
      </p:sp>
      <p:sp>
        <p:nvSpPr>
          <p:cNvPr id="35" name="CuadroTexto 34">
            <a:extLst>
              <a:ext uri="{FF2B5EF4-FFF2-40B4-BE49-F238E27FC236}">
                <a16:creationId xmlns:a16="http://schemas.microsoft.com/office/drawing/2014/main" id="{BF3B1F01-C307-113B-00B5-43A576C8F53E}"/>
              </a:ext>
            </a:extLst>
          </p:cNvPr>
          <p:cNvSpPr txBox="1"/>
          <p:nvPr/>
        </p:nvSpPr>
        <p:spPr>
          <a:xfrm>
            <a:off x="429861" y="33769671"/>
            <a:ext cx="14689663" cy="4524315"/>
          </a:xfrm>
          <a:prstGeom prst="rect">
            <a:avLst/>
          </a:prstGeom>
          <a:noFill/>
        </p:spPr>
        <p:txBody>
          <a:bodyPr wrap="square">
            <a:spAutoFit/>
          </a:bodyPr>
          <a:lstStyle/>
          <a:p>
            <a:pPr algn="just"/>
            <a:r>
              <a:rPr lang="en-US" sz="2400" dirty="0">
                <a:latin typeface="Helvetica" panose="020B0604020202020204" pitchFamily="34" charset="0"/>
                <a:cs typeface="Helvetica" panose="020B0604020202020204" pitchFamily="34" charset="0"/>
              </a:rPr>
              <a:t>(A) Characterization workflow. (B) Western blot of BCC extracts confirming characteristic receptor expression and BCC/BCDE extracts for exosome marker expression (</a:t>
            </a:r>
            <a:r>
              <a:rPr lang="en-US" sz="2400" dirty="0" err="1">
                <a:latin typeface="Helvetica" panose="020B0604020202020204" pitchFamily="34" charset="0"/>
                <a:cs typeface="Helvetica" panose="020B0604020202020204" pitchFamily="34" charset="0"/>
              </a:rPr>
              <a:t>Clathrin</a:t>
            </a:r>
            <a:r>
              <a:rPr lang="en-US" sz="2400" dirty="0">
                <a:latin typeface="Helvetica" panose="020B0604020202020204" pitchFamily="34" charset="0"/>
                <a:cs typeface="Helvetica" panose="020B0604020202020204" pitchFamily="34" charset="0"/>
              </a:rPr>
              <a:t>/ Calnexin as quality control for contamination with other extracellular vesicle types). (C) The concentration and distribution of BCDEs were analyzed with the </a:t>
            </a:r>
            <a:r>
              <a:rPr lang="en-US" sz="2400" dirty="0" err="1">
                <a:latin typeface="Helvetica" panose="020B0604020202020204" pitchFamily="34" charset="0"/>
                <a:cs typeface="Helvetica" panose="020B0604020202020204" pitchFamily="34" charset="0"/>
              </a:rPr>
              <a:t>NanoSight</a:t>
            </a:r>
            <a:r>
              <a:rPr lang="en-US" sz="2400" dirty="0">
                <a:latin typeface="Helvetica" panose="020B0604020202020204" pitchFamily="34" charset="0"/>
                <a:cs typeface="Helvetica" panose="020B0604020202020204" pitchFamily="34" charset="0"/>
              </a:rPr>
              <a:t> NS300 (vertical axis, x107 particles/ml) and by size (horizontal axis, in nanometers [nm]). (D) Quantitative analysis of BCDEs. (E) Representative TEM images of BCDEs. Scale bar = 200 nm. (F) Intersection of significantly dysregulated proteins by subtype in BCCs and BCDEs. Venn diagrams demonstrate the number of commonly significantly upregulated (“UP”) and downregulated (“DOWN”) proteins in intersections for subtype comparisons. (G) Statistical correlations between subtype comparisons in BCCs (columns) and BCDEs (rows). Correlations among parental BCCs and BCDEs are positive, while non-parental relations present near-zero or negative values. Significant correlations are depicted with a red star. n = 3 in each experiment; error bars represent mean ± SEM, *p &lt; 0.01, **p &lt; 0.001, ***p &lt; 0.0001; one-way ANOVA with post-Bonferroni’s Multiple Comparison Test</a:t>
            </a:r>
          </a:p>
        </p:txBody>
      </p:sp>
      <p:sp>
        <p:nvSpPr>
          <p:cNvPr id="37" name="CuadroTexto 36">
            <a:extLst>
              <a:ext uri="{FF2B5EF4-FFF2-40B4-BE49-F238E27FC236}">
                <a16:creationId xmlns:a16="http://schemas.microsoft.com/office/drawing/2014/main" id="{C936313E-90FF-A795-1F5D-A8FBAEF6D3CF}"/>
              </a:ext>
            </a:extLst>
          </p:cNvPr>
          <p:cNvSpPr txBox="1"/>
          <p:nvPr/>
        </p:nvSpPr>
        <p:spPr>
          <a:xfrm>
            <a:off x="329687" y="26300461"/>
            <a:ext cx="16261080" cy="523220"/>
          </a:xfrm>
          <a:prstGeom prst="rect">
            <a:avLst/>
          </a:prstGeom>
          <a:noFill/>
        </p:spPr>
        <p:txBody>
          <a:bodyPr wrap="square">
            <a:spAutoFit/>
          </a:bodyPr>
          <a:lstStyle/>
          <a:p>
            <a:r>
              <a:rPr lang="en-US" sz="2800" b="1" dirty="0">
                <a:latin typeface="Helvetica" panose="020B0604020202020204" pitchFamily="34" charset="0"/>
                <a:cs typeface="Helvetica" panose="020B0604020202020204" pitchFamily="34" charset="0"/>
              </a:rPr>
              <a:t>1. Characterization of BCCs and BCDEs and differential protein expression analysis</a:t>
            </a:r>
            <a:endParaRPr lang="en-US" sz="2800" b="1" dirty="0"/>
          </a:p>
        </p:txBody>
      </p:sp>
      <p:pic>
        <p:nvPicPr>
          <p:cNvPr id="33" name="Imagen 32">
            <a:extLst>
              <a:ext uri="{FF2B5EF4-FFF2-40B4-BE49-F238E27FC236}">
                <a16:creationId xmlns:a16="http://schemas.microsoft.com/office/drawing/2014/main" id="{D6912038-9942-419B-26F9-CC184EAFE48D}"/>
              </a:ext>
            </a:extLst>
          </p:cNvPr>
          <p:cNvPicPr>
            <a:picLocks noChangeAspect="1"/>
          </p:cNvPicPr>
          <p:nvPr/>
        </p:nvPicPr>
        <p:blipFill>
          <a:blip r:embed="rId4"/>
          <a:srcRect r="7776"/>
          <a:stretch/>
        </p:blipFill>
        <p:spPr>
          <a:xfrm>
            <a:off x="11310054" y="30105689"/>
            <a:ext cx="3882006" cy="3577937"/>
          </a:xfrm>
          <a:prstGeom prst="rect">
            <a:avLst/>
          </a:prstGeom>
        </p:spPr>
      </p:pic>
      <p:pic>
        <p:nvPicPr>
          <p:cNvPr id="41" name="Imagen 40">
            <a:extLst>
              <a:ext uri="{FF2B5EF4-FFF2-40B4-BE49-F238E27FC236}">
                <a16:creationId xmlns:a16="http://schemas.microsoft.com/office/drawing/2014/main" id="{0942EABB-D00A-4A7B-FB95-ED5F5C9BEA2A}"/>
              </a:ext>
            </a:extLst>
          </p:cNvPr>
          <p:cNvPicPr>
            <a:picLocks noChangeAspect="1"/>
          </p:cNvPicPr>
          <p:nvPr/>
        </p:nvPicPr>
        <p:blipFill>
          <a:blip r:embed="rId5"/>
          <a:stretch>
            <a:fillRect/>
          </a:stretch>
        </p:blipFill>
        <p:spPr>
          <a:xfrm>
            <a:off x="174844" y="27130385"/>
            <a:ext cx="11100487" cy="6226534"/>
          </a:xfrm>
          <a:prstGeom prst="rect">
            <a:avLst/>
          </a:prstGeom>
        </p:spPr>
      </p:pic>
      <p:sp>
        <p:nvSpPr>
          <p:cNvPr id="42" name="CuadroTexto 41">
            <a:extLst>
              <a:ext uri="{FF2B5EF4-FFF2-40B4-BE49-F238E27FC236}">
                <a16:creationId xmlns:a16="http://schemas.microsoft.com/office/drawing/2014/main" id="{740FA82E-B5EC-483E-B868-C3386C311FEB}"/>
              </a:ext>
            </a:extLst>
          </p:cNvPr>
          <p:cNvSpPr txBox="1"/>
          <p:nvPr/>
        </p:nvSpPr>
        <p:spPr>
          <a:xfrm>
            <a:off x="15951978" y="4606431"/>
            <a:ext cx="16112643" cy="861774"/>
          </a:xfrm>
          <a:prstGeom prst="rect">
            <a:avLst/>
          </a:prstGeom>
          <a:blipFill>
            <a:blip r:embed="rId2"/>
            <a:tile tx="0" ty="0" sx="100000" sy="100000" flip="none" algn="tl"/>
          </a:blipFill>
        </p:spPr>
        <p:txBody>
          <a:bodyPr wrap="square" rtlCol="0">
            <a:spAutoFit/>
          </a:bodyPr>
          <a:lstStyle/>
          <a:p>
            <a:r>
              <a:rPr lang="es-ES" sz="5000" b="1" dirty="0" err="1">
                <a:solidFill>
                  <a:schemeClr val="accent5">
                    <a:lumMod val="50000"/>
                  </a:schemeClr>
                </a:solidFill>
                <a:latin typeface="Helvetica" panose="020B0604020202020204" pitchFamily="34" charset="0"/>
                <a:cs typeface="Helvetica" panose="020B0604020202020204" pitchFamily="34" charset="0"/>
              </a:rPr>
              <a:t>Results</a:t>
            </a:r>
            <a:endParaRPr lang="en-US" sz="5000" b="1" dirty="0">
              <a:solidFill>
                <a:schemeClr val="accent5">
                  <a:lumMod val="50000"/>
                </a:schemeClr>
              </a:solidFill>
              <a:latin typeface="Helvetica" panose="020B0604020202020204" pitchFamily="34" charset="0"/>
              <a:cs typeface="Helvetica" panose="020B0604020202020204" pitchFamily="34" charset="0"/>
            </a:endParaRPr>
          </a:p>
        </p:txBody>
      </p:sp>
      <p:sp>
        <p:nvSpPr>
          <p:cNvPr id="43" name="CuadroTexto 42">
            <a:extLst>
              <a:ext uri="{FF2B5EF4-FFF2-40B4-BE49-F238E27FC236}">
                <a16:creationId xmlns:a16="http://schemas.microsoft.com/office/drawing/2014/main" id="{55DC569E-EBF6-7BE6-1A7A-B58D1F0831DE}"/>
              </a:ext>
            </a:extLst>
          </p:cNvPr>
          <p:cNvSpPr txBox="1"/>
          <p:nvPr/>
        </p:nvSpPr>
        <p:spPr>
          <a:xfrm>
            <a:off x="15839605" y="5595321"/>
            <a:ext cx="16921879" cy="954107"/>
          </a:xfrm>
          <a:prstGeom prst="rect">
            <a:avLst/>
          </a:prstGeom>
          <a:noFill/>
        </p:spPr>
        <p:txBody>
          <a:bodyPr wrap="square">
            <a:spAutoFit/>
          </a:bodyPr>
          <a:lstStyle/>
          <a:p>
            <a:r>
              <a:rPr lang="en-US" sz="2800" b="1" dirty="0">
                <a:latin typeface="Helvetica" panose="020B0604020202020204" pitchFamily="34" charset="0"/>
                <a:cs typeface="Helvetica" panose="020B0604020202020204" pitchFamily="34" charset="0"/>
              </a:rPr>
              <a:t>2. </a:t>
            </a:r>
            <a:r>
              <a:rPr lang="en-US" sz="2800" b="1" i="0" dirty="0">
                <a:solidFill>
                  <a:srgbClr val="333333"/>
                </a:solidFill>
                <a:effectLst/>
                <a:latin typeface="Helvetica" panose="020B0604020202020204" pitchFamily="34" charset="0"/>
                <a:cs typeface="Helvetica" panose="020B0604020202020204" pitchFamily="34" charset="0"/>
              </a:rPr>
              <a:t>A 33-protein Signature of BCCs Discriminates Subtypes and Provides Subtype-specific Functional Detail</a:t>
            </a:r>
            <a:endParaRPr lang="en-US" sz="2800" b="1" dirty="0"/>
          </a:p>
        </p:txBody>
      </p:sp>
      <p:pic>
        <p:nvPicPr>
          <p:cNvPr id="45" name="Imagen 44">
            <a:extLst>
              <a:ext uri="{FF2B5EF4-FFF2-40B4-BE49-F238E27FC236}">
                <a16:creationId xmlns:a16="http://schemas.microsoft.com/office/drawing/2014/main" id="{B88A4661-0662-F6F0-14C8-07FBB0345227}"/>
              </a:ext>
            </a:extLst>
          </p:cNvPr>
          <p:cNvPicPr>
            <a:picLocks noChangeAspect="1"/>
          </p:cNvPicPr>
          <p:nvPr/>
        </p:nvPicPr>
        <p:blipFill>
          <a:blip r:embed="rId6"/>
          <a:stretch>
            <a:fillRect/>
          </a:stretch>
        </p:blipFill>
        <p:spPr>
          <a:xfrm>
            <a:off x="15623580" y="6159444"/>
            <a:ext cx="10961711" cy="6356845"/>
          </a:xfrm>
          <a:prstGeom prst="rect">
            <a:avLst/>
          </a:prstGeom>
        </p:spPr>
      </p:pic>
      <p:pic>
        <p:nvPicPr>
          <p:cNvPr id="3" name="Imagen 2">
            <a:extLst>
              <a:ext uri="{FF2B5EF4-FFF2-40B4-BE49-F238E27FC236}">
                <a16:creationId xmlns:a16="http://schemas.microsoft.com/office/drawing/2014/main" id="{789A9BA6-A327-2610-2E14-A98A5AEFB981}"/>
              </a:ext>
            </a:extLst>
          </p:cNvPr>
          <p:cNvPicPr>
            <a:picLocks noChangeAspect="1"/>
          </p:cNvPicPr>
          <p:nvPr/>
        </p:nvPicPr>
        <p:blipFill>
          <a:blip r:embed="rId7"/>
          <a:srcRect t="50972" r="52836" b="122"/>
          <a:stretch/>
        </p:blipFill>
        <p:spPr>
          <a:xfrm>
            <a:off x="26922902" y="6159444"/>
            <a:ext cx="5141719" cy="6286804"/>
          </a:xfrm>
          <a:prstGeom prst="rect">
            <a:avLst/>
          </a:prstGeom>
        </p:spPr>
      </p:pic>
      <p:sp>
        <p:nvSpPr>
          <p:cNvPr id="6" name="CuadroTexto 5">
            <a:extLst>
              <a:ext uri="{FF2B5EF4-FFF2-40B4-BE49-F238E27FC236}">
                <a16:creationId xmlns:a16="http://schemas.microsoft.com/office/drawing/2014/main" id="{72972A19-EBB1-267D-2215-B069410B63FD}"/>
              </a:ext>
            </a:extLst>
          </p:cNvPr>
          <p:cNvSpPr txBox="1"/>
          <p:nvPr/>
        </p:nvSpPr>
        <p:spPr>
          <a:xfrm>
            <a:off x="15866500" y="12557192"/>
            <a:ext cx="16263256" cy="3046988"/>
          </a:xfrm>
          <a:prstGeom prst="rect">
            <a:avLst/>
          </a:prstGeom>
          <a:noFill/>
        </p:spPr>
        <p:txBody>
          <a:bodyPr wrap="square">
            <a:spAutoFit/>
          </a:bodyPr>
          <a:lstStyle/>
          <a:p>
            <a:pPr algn="just"/>
            <a:r>
              <a:rPr lang="en-US" sz="2400" b="0" i="0" dirty="0">
                <a:solidFill>
                  <a:srgbClr val="333333"/>
                </a:solidFill>
                <a:effectLst/>
                <a:latin typeface="Helvetica" panose="020B0604020202020204" pitchFamily="34" charset="0"/>
                <a:cs typeface="Helvetica" panose="020B0604020202020204" pitchFamily="34" charset="0"/>
              </a:rPr>
              <a:t>(</a:t>
            </a:r>
            <a:r>
              <a:rPr lang="en-US" sz="2400" b="1" i="0" dirty="0">
                <a:solidFill>
                  <a:srgbClr val="333333"/>
                </a:solidFill>
                <a:effectLst/>
                <a:latin typeface="Helvetica" panose="020B0604020202020204" pitchFamily="34" charset="0"/>
                <a:cs typeface="Helvetica" panose="020B0604020202020204" pitchFamily="34" charset="0"/>
              </a:rPr>
              <a:t>A</a:t>
            </a:r>
            <a:r>
              <a:rPr lang="en-US" sz="2400" b="0" i="0" dirty="0">
                <a:solidFill>
                  <a:srgbClr val="333333"/>
                </a:solidFill>
                <a:effectLst/>
                <a:latin typeface="Helvetica" panose="020B0604020202020204" pitchFamily="34" charset="0"/>
                <a:cs typeface="Helvetica" panose="020B0604020202020204" pitchFamily="34" charset="0"/>
              </a:rPr>
              <a:t>) </a:t>
            </a:r>
            <a:r>
              <a:rPr lang="en-US" sz="2400" b="0" i="0" dirty="0" err="1">
                <a:solidFill>
                  <a:srgbClr val="333333"/>
                </a:solidFill>
                <a:effectLst/>
                <a:latin typeface="Helvetica" panose="020B0604020202020204" pitchFamily="34" charset="0"/>
                <a:cs typeface="Helvetica" panose="020B0604020202020204" pitchFamily="34" charset="0"/>
              </a:rPr>
              <a:t>Barplots</a:t>
            </a:r>
            <a:r>
              <a:rPr lang="en-US" sz="2400" b="0" i="0" dirty="0">
                <a:solidFill>
                  <a:srgbClr val="333333"/>
                </a:solidFill>
                <a:effectLst/>
                <a:latin typeface="Helvetica" panose="020B0604020202020204" pitchFamily="34" charset="0"/>
                <a:cs typeface="Helvetica" panose="020B0604020202020204" pitchFamily="34" charset="0"/>
              </a:rPr>
              <a:t> reporting the expression levels of the 33 BCC signature proteins (Her2, LA, LB, and TN). Boxes highlight upregulated (red) and downregulated (green) proteins for each BCC. (</a:t>
            </a:r>
            <a:r>
              <a:rPr lang="en-US" sz="2400" b="1" i="0" dirty="0">
                <a:solidFill>
                  <a:srgbClr val="333333"/>
                </a:solidFill>
                <a:effectLst/>
                <a:latin typeface="Helvetica" panose="020B0604020202020204" pitchFamily="34" charset="0"/>
                <a:cs typeface="Helvetica" panose="020B0604020202020204" pitchFamily="34" charset="0"/>
              </a:rPr>
              <a:t>B</a:t>
            </a:r>
            <a:r>
              <a:rPr lang="en-US" sz="2400" b="0" i="0" dirty="0">
                <a:solidFill>
                  <a:srgbClr val="333333"/>
                </a:solidFill>
                <a:effectLst/>
                <a:latin typeface="Helvetica" panose="020B0604020202020204" pitchFamily="34" charset="0"/>
                <a:cs typeface="Helvetica" panose="020B0604020202020204" pitchFamily="34" charset="0"/>
              </a:rPr>
              <a:t>) Heatmap of the expression levels of the 33 BCC signature proteins, with non-supervised clustering of the samples colored by the cell-of-origin. (</a:t>
            </a:r>
            <a:r>
              <a:rPr lang="en-US" sz="2400" b="1" i="0" dirty="0">
                <a:solidFill>
                  <a:srgbClr val="333333"/>
                </a:solidFill>
                <a:effectLst/>
                <a:latin typeface="Helvetica" panose="020B0604020202020204" pitchFamily="34" charset="0"/>
                <a:cs typeface="Helvetica" panose="020B0604020202020204" pitchFamily="34" charset="0"/>
              </a:rPr>
              <a:t>C</a:t>
            </a:r>
            <a:r>
              <a:rPr lang="en-US" sz="2400" b="0" i="0" dirty="0">
                <a:solidFill>
                  <a:srgbClr val="333333"/>
                </a:solidFill>
                <a:effectLst/>
                <a:latin typeface="Helvetica" panose="020B0604020202020204" pitchFamily="34" charset="0"/>
                <a:cs typeface="Helvetica" panose="020B0604020202020204" pitchFamily="34" charset="0"/>
              </a:rPr>
              <a:t>) The first and second components of a PCA of samples considering only the protein signature, colored by the cell-of-origin, with ellipse plots with a confidence level of 0.9. (</a:t>
            </a:r>
            <a:r>
              <a:rPr lang="en-US" sz="2400" b="1" i="0" dirty="0">
                <a:solidFill>
                  <a:srgbClr val="333333"/>
                </a:solidFill>
                <a:effectLst/>
                <a:latin typeface="Helvetica" panose="020B0604020202020204" pitchFamily="34" charset="0"/>
                <a:cs typeface="Helvetica" panose="020B0604020202020204" pitchFamily="34" charset="0"/>
              </a:rPr>
              <a:t>D</a:t>
            </a:r>
            <a:r>
              <a:rPr lang="en-US" sz="2400" b="0" i="0" dirty="0">
                <a:solidFill>
                  <a:srgbClr val="333333"/>
                </a:solidFill>
                <a:effectLst/>
                <a:latin typeface="Helvetica" panose="020B0604020202020204" pitchFamily="34" charset="0"/>
                <a:cs typeface="Helvetica" panose="020B0604020202020204" pitchFamily="34" charset="0"/>
              </a:rPr>
              <a:t>) PPI analysis of the BCC protein signature. Proteins colored by their association to GO functions </a:t>
            </a:r>
            <a:r>
              <a:rPr lang="en-US" sz="2400" b="0" i="1" dirty="0">
                <a:solidFill>
                  <a:srgbClr val="333333"/>
                </a:solidFill>
                <a:effectLst/>
                <a:latin typeface="Helvetica" panose="020B0604020202020204" pitchFamily="34" charset="0"/>
                <a:cs typeface="Helvetica" panose="020B0604020202020204" pitchFamily="34" charset="0"/>
              </a:rPr>
              <a:t>Cytoskeleton organization</a:t>
            </a:r>
            <a:r>
              <a:rPr lang="en-US" sz="2400" b="0" i="0" dirty="0">
                <a:solidFill>
                  <a:srgbClr val="333333"/>
                </a:solidFill>
                <a:effectLst/>
                <a:latin typeface="Helvetica" panose="020B0604020202020204" pitchFamily="34" charset="0"/>
                <a:cs typeface="Helvetica" panose="020B0604020202020204" pitchFamily="34" charset="0"/>
              </a:rPr>
              <a:t> (GO: 0007010), </a:t>
            </a:r>
            <a:r>
              <a:rPr lang="en-US" sz="2400" b="0" i="1" dirty="0">
                <a:solidFill>
                  <a:srgbClr val="333333"/>
                </a:solidFill>
                <a:effectLst/>
                <a:latin typeface="Helvetica" panose="020B0604020202020204" pitchFamily="34" charset="0"/>
                <a:cs typeface="Helvetica" panose="020B0604020202020204" pitchFamily="34" charset="0"/>
              </a:rPr>
              <a:t>Cornification</a:t>
            </a:r>
            <a:r>
              <a:rPr lang="en-US" sz="2400" b="0" i="0" dirty="0">
                <a:solidFill>
                  <a:srgbClr val="333333"/>
                </a:solidFill>
                <a:effectLst/>
                <a:latin typeface="Helvetica" panose="020B0604020202020204" pitchFamily="34" charset="0"/>
                <a:cs typeface="Helvetica" panose="020B0604020202020204" pitchFamily="34" charset="0"/>
              </a:rPr>
              <a:t> (GO:0070268), </a:t>
            </a:r>
            <a:r>
              <a:rPr lang="en-US" sz="2400" b="0" i="1" dirty="0">
                <a:solidFill>
                  <a:srgbClr val="333333"/>
                </a:solidFill>
                <a:effectLst/>
                <a:latin typeface="Helvetica" panose="020B0604020202020204" pitchFamily="34" charset="0"/>
                <a:cs typeface="Helvetica" panose="020B0604020202020204" pitchFamily="34" charset="0"/>
              </a:rPr>
              <a:t>Oxidation-reduction process</a:t>
            </a:r>
            <a:r>
              <a:rPr lang="en-US" sz="2400" b="0" i="0" dirty="0">
                <a:solidFill>
                  <a:srgbClr val="333333"/>
                </a:solidFill>
                <a:effectLst/>
                <a:latin typeface="Helvetica" panose="020B0604020202020204" pitchFamily="34" charset="0"/>
                <a:cs typeface="Helvetica" panose="020B0604020202020204" pitchFamily="34" charset="0"/>
              </a:rPr>
              <a:t> (GO:0055114), </a:t>
            </a:r>
            <a:r>
              <a:rPr lang="en-US" sz="2400" b="0" i="1" dirty="0">
                <a:solidFill>
                  <a:srgbClr val="333333"/>
                </a:solidFill>
                <a:effectLst/>
                <a:latin typeface="Helvetica" panose="020B0604020202020204" pitchFamily="34" charset="0"/>
                <a:cs typeface="Helvetica" panose="020B0604020202020204" pitchFamily="34" charset="0"/>
              </a:rPr>
              <a:t>Cellular modified amino acid metabolic process</a:t>
            </a:r>
            <a:r>
              <a:rPr lang="en-US" sz="2400" b="0" i="0" dirty="0">
                <a:solidFill>
                  <a:srgbClr val="333333"/>
                </a:solidFill>
                <a:effectLst/>
                <a:latin typeface="Helvetica" panose="020B0604020202020204" pitchFamily="34" charset="0"/>
                <a:cs typeface="Helvetica" panose="020B0604020202020204" pitchFamily="34" charset="0"/>
              </a:rPr>
              <a:t> (GO:0006575) and </a:t>
            </a:r>
            <a:r>
              <a:rPr lang="en-US" sz="2400" b="0" i="1" dirty="0">
                <a:solidFill>
                  <a:srgbClr val="333333"/>
                </a:solidFill>
                <a:effectLst/>
                <a:latin typeface="Helvetica" panose="020B0604020202020204" pitchFamily="34" charset="0"/>
                <a:cs typeface="Helvetica" panose="020B0604020202020204" pitchFamily="34" charset="0"/>
              </a:rPr>
              <a:t>Invadopodium</a:t>
            </a:r>
            <a:r>
              <a:rPr lang="en-US" sz="2400" b="0" i="0" dirty="0">
                <a:solidFill>
                  <a:srgbClr val="333333"/>
                </a:solidFill>
                <a:effectLst/>
                <a:latin typeface="Helvetica" panose="020B0604020202020204" pitchFamily="34" charset="0"/>
                <a:cs typeface="Helvetica" panose="020B0604020202020204" pitchFamily="34" charset="0"/>
              </a:rPr>
              <a:t> (GO:0071437)</a:t>
            </a:r>
            <a:endParaRPr lang="en-US" sz="2400" dirty="0">
              <a:latin typeface="Helvetica" panose="020B0604020202020204" pitchFamily="34" charset="0"/>
              <a:cs typeface="Helvetica" panose="020B0604020202020204" pitchFamily="34" charset="0"/>
            </a:endParaRPr>
          </a:p>
        </p:txBody>
      </p:sp>
      <p:sp>
        <p:nvSpPr>
          <p:cNvPr id="7" name="CuadroTexto 6">
            <a:extLst>
              <a:ext uri="{FF2B5EF4-FFF2-40B4-BE49-F238E27FC236}">
                <a16:creationId xmlns:a16="http://schemas.microsoft.com/office/drawing/2014/main" id="{0C6A3600-EB3D-AC04-BC0A-2B18F79BFFC2}"/>
              </a:ext>
            </a:extLst>
          </p:cNvPr>
          <p:cNvSpPr txBox="1"/>
          <p:nvPr/>
        </p:nvSpPr>
        <p:spPr>
          <a:xfrm>
            <a:off x="15899681" y="15551647"/>
            <a:ext cx="14341523" cy="523220"/>
          </a:xfrm>
          <a:prstGeom prst="rect">
            <a:avLst/>
          </a:prstGeom>
          <a:noFill/>
        </p:spPr>
        <p:txBody>
          <a:bodyPr wrap="square">
            <a:spAutoFit/>
          </a:bodyPr>
          <a:lstStyle/>
          <a:p>
            <a:r>
              <a:rPr lang="en-US" sz="2800" b="1" dirty="0">
                <a:latin typeface="Helvetica" panose="020B0604020202020204" pitchFamily="34" charset="0"/>
                <a:cs typeface="Helvetica" panose="020B0604020202020204" pitchFamily="34" charset="0"/>
              </a:rPr>
              <a:t>3. A BCDE protein signature with subtype discriminatory potential</a:t>
            </a:r>
            <a:endParaRPr lang="en-US" sz="2800" b="1" dirty="0"/>
          </a:p>
        </p:txBody>
      </p:sp>
      <p:pic>
        <p:nvPicPr>
          <p:cNvPr id="8" name="Imagen 7">
            <a:extLst>
              <a:ext uri="{FF2B5EF4-FFF2-40B4-BE49-F238E27FC236}">
                <a16:creationId xmlns:a16="http://schemas.microsoft.com/office/drawing/2014/main" id="{CA9778EE-EAB5-2781-75EC-AE2FF614AE12}"/>
              </a:ext>
            </a:extLst>
          </p:cNvPr>
          <p:cNvPicPr>
            <a:picLocks noChangeAspect="1"/>
          </p:cNvPicPr>
          <p:nvPr/>
        </p:nvPicPr>
        <p:blipFill>
          <a:blip r:embed="rId8"/>
          <a:srcRect b="39995"/>
          <a:stretch/>
        </p:blipFill>
        <p:spPr>
          <a:xfrm>
            <a:off x="18048075" y="16244187"/>
            <a:ext cx="10788838" cy="6397748"/>
          </a:xfrm>
          <a:prstGeom prst="rect">
            <a:avLst/>
          </a:prstGeom>
        </p:spPr>
      </p:pic>
      <p:sp>
        <p:nvSpPr>
          <p:cNvPr id="10" name="CuadroTexto 9">
            <a:extLst>
              <a:ext uri="{FF2B5EF4-FFF2-40B4-BE49-F238E27FC236}">
                <a16:creationId xmlns:a16="http://schemas.microsoft.com/office/drawing/2014/main" id="{01D97A04-ED82-920D-5FBF-1E794FFD8813}"/>
              </a:ext>
            </a:extLst>
          </p:cNvPr>
          <p:cNvSpPr txBox="1"/>
          <p:nvPr/>
        </p:nvSpPr>
        <p:spPr>
          <a:xfrm>
            <a:off x="15965426" y="22680439"/>
            <a:ext cx="16099195" cy="1938992"/>
          </a:xfrm>
          <a:prstGeom prst="rect">
            <a:avLst/>
          </a:prstGeom>
          <a:noFill/>
        </p:spPr>
        <p:txBody>
          <a:bodyPr wrap="square">
            <a:spAutoFit/>
          </a:bodyPr>
          <a:lstStyle/>
          <a:p>
            <a:pPr algn="just"/>
            <a:r>
              <a:rPr lang="en-US" sz="2400" b="0" i="0" dirty="0">
                <a:solidFill>
                  <a:srgbClr val="333333"/>
                </a:solidFill>
                <a:effectLst/>
                <a:latin typeface="Helvetica" panose="020B0604020202020204" pitchFamily="34" charset="0"/>
                <a:cs typeface="Helvetica" panose="020B0604020202020204" pitchFamily="34" charset="0"/>
              </a:rPr>
              <a:t>(</a:t>
            </a:r>
            <a:r>
              <a:rPr lang="en-US" sz="2400" b="1" i="0" dirty="0">
                <a:solidFill>
                  <a:srgbClr val="333333"/>
                </a:solidFill>
                <a:effectLst/>
                <a:latin typeface="Helvetica" panose="020B0604020202020204" pitchFamily="34" charset="0"/>
                <a:cs typeface="Helvetica" panose="020B0604020202020204" pitchFamily="34" charset="0"/>
              </a:rPr>
              <a:t>A</a:t>
            </a:r>
            <a:r>
              <a:rPr lang="en-US" sz="2400" b="0" i="0" dirty="0">
                <a:solidFill>
                  <a:srgbClr val="333333"/>
                </a:solidFill>
                <a:effectLst/>
                <a:latin typeface="Helvetica" panose="020B0604020202020204" pitchFamily="34" charset="0"/>
                <a:cs typeface="Helvetica" panose="020B0604020202020204" pitchFamily="34" charset="0"/>
              </a:rPr>
              <a:t>) </a:t>
            </a:r>
            <a:r>
              <a:rPr lang="en-US" sz="2400" b="0" i="0" dirty="0" err="1">
                <a:solidFill>
                  <a:srgbClr val="333333"/>
                </a:solidFill>
                <a:effectLst/>
                <a:latin typeface="Helvetica" panose="020B0604020202020204" pitchFamily="34" charset="0"/>
                <a:cs typeface="Helvetica" panose="020B0604020202020204" pitchFamily="34" charset="0"/>
              </a:rPr>
              <a:t>Barplots</a:t>
            </a:r>
            <a:r>
              <a:rPr lang="en-US" sz="2400" b="0" i="0" dirty="0">
                <a:solidFill>
                  <a:srgbClr val="333333"/>
                </a:solidFill>
                <a:effectLst/>
                <a:latin typeface="Helvetica" panose="020B0604020202020204" pitchFamily="34" charset="0"/>
                <a:cs typeface="Helvetica" panose="020B0604020202020204" pitchFamily="34" charset="0"/>
              </a:rPr>
              <a:t> reporting the expression level of the 33 BCDE signature proteins (Her2, LA, LB, and TN). Boxes highlight upregulated (red) and downregulated (green) proteins for each BCDE. (</a:t>
            </a:r>
            <a:r>
              <a:rPr lang="en-US" sz="2400" b="1" i="0" dirty="0">
                <a:solidFill>
                  <a:srgbClr val="333333"/>
                </a:solidFill>
                <a:effectLst/>
                <a:latin typeface="Helvetica" panose="020B0604020202020204" pitchFamily="34" charset="0"/>
                <a:cs typeface="Helvetica" panose="020B0604020202020204" pitchFamily="34" charset="0"/>
              </a:rPr>
              <a:t>B</a:t>
            </a:r>
            <a:r>
              <a:rPr lang="en-US" sz="2400" b="0" i="0" dirty="0">
                <a:solidFill>
                  <a:srgbClr val="333333"/>
                </a:solidFill>
                <a:effectLst/>
                <a:latin typeface="Helvetica" panose="020B0604020202020204" pitchFamily="34" charset="0"/>
                <a:cs typeface="Helvetica" panose="020B0604020202020204" pitchFamily="34" charset="0"/>
              </a:rPr>
              <a:t>) Heatmap of expression levels of the 33 BCDE signature proteins, with non-supervised clustering of the samples colored by the cell-of-origin. (</a:t>
            </a:r>
            <a:r>
              <a:rPr lang="en-US" sz="2400" b="1" i="0" dirty="0">
                <a:solidFill>
                  <a:srgbClr val="333333"/>
                </a:solidFill>
                <a:effectLst/>
                <a:latin typeface="Helvetica" panose="020B0604020202020204" pitchFamily="34" charset="0"/>
                <a:cs typeface="Helvetica" panose="020B0604020202020204" pitchFamily="34" charset="0"/>
              </a:rPr>
              <a:t>C</a:t>
            </a:r>
            <a:r>
              <a:rPr lang="en-US" sz="2400" b="0" i="0" dirty="0">
                <a:solidFill>
                  <a:srgbClr val="333333"/>
                </a:solidFill>
                <a:effectLst/>
                <a:latin typeface="Helvetica" panose="020B0604020202020204" pitchFamily="34" charset="0"/>
                <a:cs typeface="Helvetica" panose="020B0604020202020204" pitchFamily="34" charset="0"/>
              </a:rPr>
              <a:t>) The first and second components of a PCA of samples considering only the protein signature, colored by the cell-of-origin, with ellipse plots with a confidence level of 0.9.</a:t>
            </a:r>
            <a:endParaRPr lang="en-US" sz="2400" dirty="0">
              <a:latin typeface="Helvetica" panose="020B0604020202020204" pitchFamily="34" charset="0"/>
              <a:cs typeface="Helvetica" panose="020B0604020202020204" pitchFamily="34" charset="0"/>
            </a:endParaRPr>
          </a:p>
        </p:txBody>
      </p:sp>
      <p:sp>
        <p:nvSpPr>
          <p:cNvPr id="11" name="CuadroTexto 10">
            <a:extLst>
              <a:ext uri="{FF2B5EF4-FFF2-40B4-BE49-F238E27FC236}">
                <a16:creationId xmlns:a16="http://schemas.microsoft.com/office/drawing/2014/main" id="{49D4C93B-4E1C-AEC8-7365-D488B47253AA}"/>
              </a:ext>
            </a:extLst>
          </p:cNvPr>
          <p:cNvSpPr txBox="1"/>
          <p:nvPr/>
        </p:nvSpPr>
        <p:spPr>
          <a:xfrm>
            <a:off x="15866500" y="24696663"/>
            <a:ext cx="15842847" cy="954107"/>
          </a:xfrm>
          <a:prstGeom prst="rect">
            <a:avLst/>
          </a:prstGeom>
          <a:noFill/>
        </p:spPr>
        <p:txBody>
          <a:bodyPr wrap="square">
            <a:spAutoFit/>
          </a:bodyPr>
          <a:lstStyle/>
          <a:p>
            <a:r>
              <a:rPr lang="en-US" sz="2800" b="1" i="0" dirty="0">
                <a:solidFill>
                  <a:srgbClr val="333333"/>
                </a:solidFill>
                <a:effectLst/>
                <a:latin typeface="Helvetica" panose="020B0604020202020204" pitchFamily="34" charset="0"/>
                <a:cs typeface="Helvetica" panose="020B0604020202020204" pitchFamily="34" charset="0"/>
              </a:rPr>
              <a:t>4. Validation of the 33-protein signatures </a:t>
            </a:r>
            <a:r>
              <a:rPr lang="en-US" sz="2800" b="1" dirty="0">
                <a:solidFill>
                  <a:srgbClr val="333333"/>
                </a:solidFill>
                <a:latin typeface="Helvetica" panose="020B0604020202020204" pitchFamily="34" charset="0"/>
                <a:cs typeface="Helvetica" panose="020B0604020202020204" pitchFamily="34" charset="0"/>
              </a:rPr>
              <a:t>through </a:t>
            </a:r>
            <a:r>
              <a:rPr lang="en-US" sz="2800" b="1" dirty="0">
                <a:solidFill>
                  <a:srgbClr val="212121"/>
                </a:solidFill>
                <a:latin typeface="Helvetica" panose="020B0604020202020204" pitchFamily="34" charset="0"/>
                <a:cs typeface="Helvetica" panose="020B0604020202020204" pitchFamily="34" charset="0"/>
              </a:rPr>
              <a:t>T</a:t>
            </a:r>
            <a:r>
              <a:rPr lang="en-US" sz="2800" b="1" i="0" dirty="0">
                <a:solidFill>
                  <a:srgbClr val="212121"/>
                </a:solidFill>
                <a:effectLst/>
                <a:latin typeface="Helvetica" panose="020B0604020202020204" pitchFamily="34" charset="0"/>
                <a:cs typeface="Helvetica" panose="020B0604020202020204" pitchFamily="34" charset="0"/>
              </a:rPr>
              <a:t>he Cancer Genome Atlas (TCGA) and The Cancer Proteome Atlas (TCPA)</a:t>
            </a:r>
            <a:r>
              <a:rPr lang="en-US" sz="2800" b="1" i="0" dirty="0">
                <a:solidFill>
                  <a:srgbClr val="333333"/>
                </a:solidFill>
                <a:effectLst/>
                <a:latin typeface="Helvetica" panose="020B0604020202020204" pitchFamily="34" charset="0"/>
                <a:cs typeface="Helvetica" panose="020B0604020202020204" pitchFamily="34" charset="0"/>
              </a:rPr>
              <a:t> </a:t>
            </a:r>
            <a:endParaRPr lang="en-US" sz="2800" b="1" dirty="0">
              <a:latin typeface="Helvetica" panose="020B0604020202020204" pitchFamily="34" charset="0"/>
              <a:cs typeface="Helvetica" panose="020B0604020202020204" pitchFamily="34" charset="0"/>
            </a:endParaRPr>
          </a:p>
        </p:txBody>
      </p:sp>
      <p:pic>
        <p:nvPicPr>
          <p:cNvPr id="12" name="Imagen 11">
            <a:extLst>
              <a:ext uri="{FF2B5EF4-FFF2-40B4-BE49-F238E27FC236}">
                <a16:creationId xmlns:a16="http://schemas.microsoft.com/office/drawing/2014/main" id="{CA77691D-F946-5C3B-5767-586673C30943}"/>
              </a:ext>
            </a:extLst>
          </p:cNvPr>
          <p:cNvPicPr>
            <a:picLocks noChangeAspect="1"/>
          </p:cNvPicPr>
          <p:nvPr/>
        </p:nvPicPr>
        <p:blipFill>
          <a:blip r:embed="rId8"/>
          <a:srcRect t="63245"/>
          <a:stretch/>
        </p:blipFill>
        <p:spPr>
          <a:xfrm>
            <a:off x="15707680" y="25830974"/>
            <a:ext cx="11293164" cy="4102009"/>
          </a:xfrm>
          <a:prstGeom prst="rect">
            <a:avLst/>
          </a:prstGeom>
        </p:spPr>
      </p:pic>
      <p:sp>
        <p:nvSpPr>
          <p:cNvPr id="16" name="CuadroTexto 15">
            <a:extLst>
              <a:ext uri="{FF2B5EF4-FFF2-40B4-BE49-F238E27FC236}">
                <a16:creationId xmlns:a16="http://schemas.microsoft.com/office/drawing/2014/main" id="{742C72C1-91A3-1C9F-58FD-1DAA2F053CE0}"/>
              </a:ext>
            </a:extLst>
          </p:cNvPr>
          <p:cNvSpPr txBox="1"/>
          <p:nvPr/>
        </p:nvSpPr>
        <p:spPr>
          <a:xfrm>
            <a:off x="26987531" y="25389658"/>
            <a:ext cx="5125881" cy="4893647"/>
          </a:xfrm>
          <a:prstGeom prst="rect">
            <a:avLst/>
          </a:prstGeom>
          <a:noFill/>
        </p:spPr>
        <p:txBody>
          <a:bodyPr wrap="square">
            <a:spAutoFit/>
          </a:bodyPr>
          <a:lstStyle/>
          <a:p>
            <a:pPr algn="just"/>
            <a:r>
              <a:rPr lang="en-US" sz="2400" b="0" i="0" dirty="0">
                <a:solidFill>
                  <a:srgbClr val="212121"/>
                </a:solidFill>
                <a:effectLst/>
                <a:latin typeface="Helvetica" panose="020B0604020202020204" pitchFamily="34" charset="0"/>
                <a:cs typeface="Helvetica" panose="020B0604020202020204" pitchFamily="34" charset="0"/>
              </a:rPr>
              <a:t>BCC and BCDE protein signatures discriminated TN from the LA and LB subtypes in the TCGA dataset but had more difficulty separating Her2 and could not discriminate between LA and LB. Interestingly, the BCDE protein signature represented the most powerful means of separating subtypes, especially for the TN subtype, providing evidence for the potential of exosomes as a source of subtype biomarkers in liquid biopsies.</a:t>
            </a:r>
            <a:endParaRPr lang="en-US" sz="2400" dirty="0">
              <a:latin typeface="Helvetica" panose="020B0604020202020204" pitchFamily="34" charset="0"/>
              <a:cs typeface="Helvetica" panose="020B0604020202020204" pitchFamily="34" charset="0"/>
            </a:endParaRPr>
          </a:p>
        </p:txBody>
      </p:sp>
      <p:sp>
        <p:nvSpPr>
          <p:cNvPr id="21" name="CuadroTexto 20">
            <a:extLst>
              <a:ext uri="{FF2B5EF4-FFF2-40B4-BE49-F238E27FC236}">
                <a16:creationId xmlns:a16="http://schemas.microsoft.com/office/drawing/2014/main" id="{8890AB21-7823-F64B-90BA-3B96E4B630A0}"/>
              </a:ext>
            </a:extLst>
          </p:cNvPr>
          <p:cNvSpPr txBox="1"/>
          <p:nvPr/>
        </p:nvSpPr>
        <p:spPr>
          <a:xfrm>
            <a:off x="15767052" y="30385295"/>
            <a:ext cx="15842847" cy="523220"/>
          </a:xfrm>
          <a:prstGeom prst="rect">
            <a:avLst/>
          </a:prstGeom>
          <a:noFill/>
        </p:spPr>
        <p:txBody>
          <a:bodyPr wrap="square">
            <a:spAutoFit/>
          </a:bodyPr>
          <a:lstStyle/>
          <a:p>
            <a:r>
              <a:rPr lang="en-US" sz="2800" b="1" dirty="0">
                <a:solidFill>
                  <a:srgbClr val="333333"/>
                </a:solidFill>
                <a:latin typeface="Helvetica" panose="020B0604020202020204" pitchFamily="34" charset="0"/>
                <a:cs typeface="Helvetica" panose="020B0604020202020204" pitchFamily="34" charset="0"/>
              </a:rPr>
              <a:t>5</a:t>
            </a:r>
            <a:r>
              <a:rPr lang="en-US" sz="2800" b="1" i="0" dirty="0">
                <a:solidFill>
                  <a:srgbClr val="333333"/>
                </a:solidFill>
                <a:effectLst/>
                <a:latin typeface="Helvetica" panose="020B0604020202020204" pitchFamily="34" charset="0"/>
                <a:cs typeface="Helvetica" panose="020B0604020202020204" pitchFamily="34" charset="0"/>
              </a:rPr>
              <a:t>. </a:t>
            </a:r>
            <a:r>
              <a:rPr lang="en-US" sz="2800" b="1" dirty="0">
                <a:solidFill>
                  <a:srgbClr val="333333"/>
                </a:solidFill>
                <a:latin typeface="Helvetica" panose="020B0604020202020204" pitchFamily="34" charset="0"/>
                <a:cs typeface="Helvetica" panose="020B0604020202020204" pitchFamily="34" charset="0"/>
              </a:rPr>
              <a:t>Pathways analysis reveals functional differences in BCC and BCDEs subtypes</a:t>
            </a:r>
            <a:r>
              <a:rPr lang="en-US" sz="2800" b="1" i="0" dirty="0">
                <a:solidFill>
                  <a:srgbClr val="333333"/>
                </a:solidFill>
                <a:effectLst/>
                <a:latin typeface="Helvetica" panose="020B0604020202020204" pitchFamily="34" charset="0"/>
                <a:cs typeface="Helvetica" panose="020B0604020202020204" pitchFamily="34" charset="0"/>
              </a:rPr>
              <a:t> </a:t>
            </a:r>
            <a:endParaRPr lang="en-US" sz="2800" b="1" dirty="0">
              <a:latin typeface="Helvetica" panose="020B0604020202020204" pitchFamily="34" charset="0"/>
              <a:cs typeface="Helvetica" panose="020B0604020202020204" pitchFamily="34" charset="0"/>
            </a:endParaRPr>
          </a:p>
        </p:txBody>
      </p:sp>
      <p:pic>
        <p:nvPicPr>
          <p:cNvPr id="23" name="Imagen 22">
            <a:extLst>
              <a:ext uri="{FF2B5EF4-FFF2-40B4-BE49-F238E27FC236}">
                <a16:creationId xmlns:a16="http://schemas.microsoft.com/office/drawing/2014/main" id="{AAE294DB-67DF-76F3-ADCE-2D200883730F}"/>
              </a:ext>
            </a:extLst>
          </p:cNvPr>
          <p:cNvPicPr>
            <a:picLocks noChangeAspect="1"/>
          </p:cNvPicPr>
          <p:nvPr/>
        </p:nvPicPr>
        <p:blipFill>
          <a:blip r:embed="rId9"/>
          <a:srcRect r="36053" b="75830"/>
          <a:stretch/>
        </p:blipFill>
        <p:spPr>
          <a:xfrm>
            <a:off x="15741438" y="31037530"/>
            <a:ext cx="7947038" cy="3537359"/>
          </a:xfrm>
          <a:prstGeom prst="rect">
            <a:avLst/>
          </a:prstGeom>
        </p:spPr>
      </p:pic>
      <p:sp>
        <p:nvSpPr>
          <p:cNvPr id="31" name="CuadroTexto 30">
            <a:extLst>
              <a:ext uri="{FF2B5EF4-FFF2-40B4-BE49-F238E27FC236}">
                <a16:creationId xmlns:a16="http://schemas.microsoft.com/office/drawing/2014/main" id="{9809A1AB-AD7F-A93D-C17D-0DF3B6AFCE27}"/>
              </a:ext>
            </a:extLst>
          </p:cNvPr>
          <p:cNvSpPr txBox="1"/>
          <p:nvPr/>
        </p:nvSpPr>
        <p:spPr>
          <a:xfrm>
            <a:off x="24543950" y="35816667"/>
            <a:ext cx="7374700" cy="3785652"/>
          </a:xfrm>
          <a:prstGeom prst="rect">
            <a:avLst/>
          </a:prstGeom>
          <a:noFill/>
        </p:spPr>
        <p:txBody>
          <a:bodyPr wrap="square">
            <a:spAutoFit/>
          </a:bodyPr>
          <a:lstStyle/>
          <a:p>
            <a:pPr algn="just"/>
            <a:r>
              <a:rPr lang="en-US" sz="2400" b="0" i="0" dirty="0">
                <a:solidFill>
                  <a:srgbClr val="333333"/>
                </a:solidFill>
                <a:effectLst/>
                <a:latin typeface="Helvetica" panose="020B0604020202020204" pitchFamily="34" charset="0"/>
                <a:cs typeface="Helvetica" panose="020B0604020202020204" pitchFamily="34" charset="0"/>
              </a:rPr>
              <a:t>Differential contribution of BCDEs to migration and angiogenesis according to subtype. (</a:t>
            </a:r>
            <a:r>
              <a:rPr lang="en-US" sz="2400" b="1" i="0" dirty="0">
                <a:solidFill>
                  <a:srgbClr val="333333"/>
                </a:solidFill>
                <a:effectLst/>
                <a:latin typeface="Helvetica" panose="020B0604020202020204" pitchFamily="34" charset="0"/>
                <a:cs typeface="Helvetica" panose="020B0604020202020204" pitchFamily="34" charset="0"/>
              </a:rPr>
              <a:t>A</a:t>
            </a:r>
            <a:r>
              <a:rPr lang="en-US" sz="2400" b="0" i="0" dirty="0">
                <a:solidFill>
                  <a:srgbClr val="333333"/>
                </a:solidFill>
                <a:effectLst/>
                <a:latin typeface="Helvetica" panose="020B0604020202020204" pitchFamily="34" charset="0"/>
                <a:cs typeface="Helvetica" panose="020B0604020202020204" pitchFamily="34" charset="0"/>
              </a:rPr>
              <a:t>) Bright-field images of tube formation assays by HUVECS incubated with BCDEs. (</a:t>
            </a:r>
            <a:r>
              <a:rPr lang="en-US" sz="2400" b="1" i="0" dirty="0">
                <a:solidFill>
                  <a:srgbClr val="333333"/>
                </a:solidFill>
                <a:effectLst/>
                <a:latin typeface="Helvetica" panose="020B0604020202020204" pitchFamily="34" charset="0"/>
                <a:cs typeface="Helvetica" panose="020B0604020202020204" pitchFamily="34" charset="0"/>
              </a:rPr>
              <a:t>B-D</a:t>
            </a:r>
            <a:r>
              <a:rPr lang="en-US" sz="2400" b="0" i="0" dirty="0">
                <a:solidFill>
                  <a:srgbClr val="333333"/>
                </a:solidFill>
                <a:effectLst/>
                <a:latin typeface="Helvetica" panose="020B0604020202020204" pitchFamily="34" charset="0"/>
                <a:cs typeface="Helvetica" panose="020B0604020202020204" pitchFamily="34" charset="0"/>
              </a:rPr>
              <a:t>) Quantitative analysis representative of (</a:t>
            </a:r>
            <a:r>
              <a:rPr lang="en-US" sz="2400" b="1" i="0" dirty="0">
                <a:solidFill>
                  <a:srgbClr val="333333"/>
                </a:solidFill>
                <a:effectLst/>
                <a:latin typeface="Helvetica" panose="020B0604020202020204" pitchFamily="34" charset="0"/>
                <a:cs typeface="Helvetica" panose="020B0604020202020204" pitchFamily="34" charset="0"/>
              </a:rPr>
              <a:t>B</a:t>
            </a:r>
            <a:r>
              <a:rPr lang="en-US" sz="2400" b="0" i="0" dirty="0">
                <a:solidFill>
                  <a:srgbClr val="333333"/>
                </a:solidFill>
                <a:effectLst/>
                <a:latin typeface="Helvetica" panose="020B0604020202020204" pitchFamily="34" charset="0"/>
                <a:cs typeface="Helvetica" panose="020B0604020202020204" pitchFamily="34" charset="0"/>
              </a:rPr>
              <a:t>) tubes, (</a:t>
            </a:r>
            <a:r>
              <a:rPr lang="en-US" sz="2400" b="1" i="0" dirty="0">
                <a:solidFill>
                  <a:srgbClr val="333333"/>
                </a:solidFill>
                <a:effectLst/>
                <a:latin typeface="Helvetica" panose="020B0604020202020204" pitchFamily="34" charset="0"/>
                <a:cs typeface="Helvetica" panose="020B0604020202020204" pitchFamily="34" charset="0"/>
              </a:rPr>
              <a:t>C</a:t>
            </a:r>
            <a:r>
              <a:rPr lang="en-US" sz="2400" b="0" i="0" dirty="0">
                <a:solidFill>
                  <a:srgbClr val="333333"/>
                </a:solidFill>
                <a:effectLst/>
                <a:latin typeface="Helvetica" panose="020B0604020202020204" pitchFamily="34" charset="0"/>
                <a:cs typeface="Helvetica" panose="020B0604020202020204" pitchFamily="34" charset="0"/>
              </a:rPr>
              <a:t>) loops, and (</a:t>
            </a:r>
            <a:r>
              <a:rPr lang="en-US" sz="2400" b="1" i="0" dirty="0">
                <a:solidFill>
                  <a:srgbClr val="333333"/>
                </a:solidFill>
                <a:effectLst/>
                <a:latin typeface="Helvetica" panose="020B0604020202020204" pitchFamily="34" charset="0"/>
                <a:cs typeface="Helvetica" panose="020B0604020202020204" pitchFamily="34" charset="0"/>
              </a:rPr>
              <a:t>D</a:t>
            </a:r>
            <a:r>
              <a:rPr lang="en-US" sz="2400" b="0" i="0" dirty="0">
                <a:solidFill>
                  <a:srgbClr val="333333"/>
                </a:solidFill>
                <a:effectLst/>
                <a:latin typeface="Helvetica" panose="020B0604020202020204" pitchFamily="34" charset="0"/>
                <a:cs typeface="Helvetica" panose="020B0604020202020204" pitchFamily="34" charset="0"/>
              </a:rPr>
              <a:t>) branching points formed by HUVECs. Bars represent mean ± SEM, **p &lt; 0.01, ***p &lt; 0.001; one-way ANOVA with the post, “Bonferroni’s Multiple Comparison Test of three different experiments, n = 3 wells in each experiment. </a:t>
            </a:r>
            <a:endParaRPr lang="en-US" sz="2400" b="1" dirty="0">
              <a:latin typeface="Helvetica" panose="020B0604020202020204" pitchFamily="34" charset="0"/>
              <a:cs typeface="Helvetica" panose="020B0604020202020204" pitchFamily="34" charset="0"/>
            </a:endParaRPr>
          </a:p>
        </p:txBody>
      </p:sp>
      <p:grpSp>
        <p:nvGrpSpPr>
          <p:cNvPr id="44" name="Grupo 43">
            <a:extLst>
              <a:ext uri="{FF2B5EF4-FFF2-40B4-BE49-F238E27FC236}">
                <a16:creationId xmlns:a16="http://schemas.microsoft.com/office/drawing/2014/main" id="{DD9F0973-CC28-51D7-DF05-40FF8F173890}"/>
              </a:ext>
            </a:extLst>
          </p:cNvPr>
          <p:cNvGrpSpPr/>
          <p:nvPr/>
        </p:nvGrpSpPr>
        <p:grpSpPr>
          <a:xfrm>
            <a:off x="24177610" y="31033367"/>
            <a:ext cx="8079818" cy="3596413"/>
            <a:chOff x="23918957" y="34993807"/>
            <a:chExt cx="8079818" cy="3596413"/>
          </a:xfrm>
        </p:grpSpPr>
        <p:pic>
          <p:nvPicPr>
            <p:cNvPr id="29" name="Imagen 28">
              <a:extLst>
                <a:ext uri="{FF2B5EF4-FFF2-40B4-BE49-F238E27FC236}">
                  <a16:creationId xmlns:a16="http://schemas.microsoft.com/office/drawing/2014/main" id="{1AFD42AE-9BE6-45BC-6DD5-B5D4FEF7CE28}"/>
                </a:ext>
              </a:extLst>
            </p:cNvPr>
            <p:cNvPicPr>
              <a:picLocks noChangeAspect="1"/>
            </p:cNvPicPr>
            <p:nvPr/>
          </p:nvPicPr>
          <p:blipFill>
            <a:blip r:embed="rId10"/>
            <a:srcRect r="39692" b="68590"/>
            <a:stretch/>
          </p:blipFill>
          <p:spPr>
            <a:xfrm>
              <a:off x="24051737" y="35052861"/>
              <a:ext cx="7947038" cy="3537359"/>
            </a:xfrm>
            <a:prstGeom prst="rect">
              <a:avLst/>
            </a:prstGeom>
          </p:spPr>
        </p:pic>
        <p:sp>
          <p:nvSpPr>
            <p:cNvPr id="32" name="CuadroTexto 31">
              <a:extLst>
                <a:ext uri="{FF2B5EF4-FFF2-40B4-BE49-F238E27FC236}">
                  <a16:creationId xmlns:a16="http://schemas.microsoft.com/office/drawing/2014/main" id="{63EF2A14-A37D-85CB-2FEE-A5690080C413}"/>
                </a:ext>
              </a:extLst>
            </p:cNvPr>
            <p:cNvSpPr txBox="1"/>
            <p:nvPr/>
          </p:nvSpPr>
          <p:spPr>
            <a:xfrm>
              <a:off x="23918957" y="34993807"/>
              <a:ext cx="1281687" cy="538609"/>
            </a:xfrm>
            <a:prstGeom prst="rect">
              <a:avLst/>
            </a:prstGeom>
            <a:solidFill>
              <a:schemeClr val="bg1"/>
            </a:solidFill>
            <a:ln>
              <a:noFill/>
            </a:ln>
          </p:spPr>
          <p:txBody>
            <a:bodyPr wrap="square" rtlCol="0">
              <a:spAutoFit/>
            </a:bodyPr>
            <a:lstStyle/>
            <a:p>
              <a:r>
                <a:rPr lang="es-ES" sz="2900" dirty="0">
                  <a:latin typeface="Arial" panose="020B0604020202020204" pitchFamily="34" charset="0"/>
                  <a:ea typeface="Cambria" panose="02040503050406030204" pitchFamily="18" charset="0"/>
                  <a:cs typeface="Arial" panose="020B0604020202020204" pitchFamily="34" charset="0"/>
                </a:rPr>
                <a:t>B</a:t>
              </a:r>
              <a:endParaRPr lang="en-US" sz="2900" dirty="0">
                <a:latin typeface="Arial" panose="020B0604020202020204" pitchFamily="34" charset="0"/>
                <a:ea typeface="Cambria" panose="02040503050406030204" pitchFamily="18" charset="0"/>
                <a:cs typeface="Arial" panose="020B0604020202020204" pitchFamily="34" charset="0"/>
              </a:endParaRPr>
            </a:p>
          </p:txBody>
        </p:sp>
      </p:grpSp>
      <p:pic>
        <p:nvPicPr>
          <p:cNvPr id="46" name="Imagen 45">
            <a:extLst>
              <a:ext uri="{FF2B5EF4-FFF2-40B4-BE49-F238E27FC236}">
                <a16:creationId xmlns:a16="http://schemas.microsoft.com/office/drawing/2014/main" id="{064E263D-9276-7BAE-4AC8-210F16122E9E}"/>
              </a:ext>
            </a:extLst>
          </p:cNvPr>
          <p:cNvPicPr>
            <a:picLocks noChangeAspect="1"/>
          </p:cNvPicPr>
          <p:nvPr/>
        </p:nvPicPr>
        <p:blipFill>
          <a:blip r:embed="rId11"/>
          <a:stretch>
            <a:fillRect/>
          </a:stretch>
        </p:blipFill>
        <p:spPr>
          <a:xfrm>
            <a:off x="15980287" y="35874868"/>
            <a:ext cx="8346554" cy="3799459"/>
          </a:xfrm>
          <a:prstGeom prst="rect">
            <a:avLst/>
          </a:prstGeom>
        </p:spPr>
      </p:pic>
      <p:sp>
        <p:nvSpPr>
          <p:cNvPr id="47" name="CuadroTexto 46">
            <a:extLst>
              <a:ext uri="{FF2B5EF4-FFF2-40B4-BE49-F238E27FC236}">
                <a16:creationId xmlns:a16="http://schemas.microsoft.com/office/drawing/2014/main" id="{B5E33220-A14B-FC9A-EB52-B3AE744456E7}"/>
              </a:ext>
            </a:extLst>
          </p:cNvPr>
          <p:cNvSpPr txBox="1"/>
          <p:nvPr/>
        </p:nvSpPr>
        <p:spPr>
          <a:xfrm>
            <a:off x="15744088" y="35338555"/>
            <a:ext cx="15842847" cy="523220"/>
          </a:xfrm>
          <a:prstGeom prst="rect">
            <a:avLst/>
          </a:prstGeom>
          <a:noFill/>
        </p:spPr>
        <p:txBody>
          <a:bodyPr wrap="square">
            <a:spAutoFit/>
          </a:bodyPr>
          <a:lstStyle/>
          <a:p>
            <a:r>
              <a:rPr lang="en-US" sz="2800" b="1" i="0" dirty="0">
                <a:solidFill>
                  <a:srgbClr val="333333"/>
                </a:solidFill>
                <a:effectLst/>
                <a:latin typeface="Helvetica" panose="020B0604020202020204" pitchFamily="34" charset="0"/>
                <a:cs typeface="Helvetica" panose="020B0604020202020204" pitchFamily="34" charset="0"/>
              </a:rPr>
              <a:t>6. </a:t>
            </a:r>
            <a:r>
              <a:rPr lang="en-US" sz="2800" b="1" dirty="0">
                <a:solidFill>
                  <a:srgbClr val="333333"/>
                </a:solidFill>
                <a:latin typeface="Helvetica" panose="020B0604020202020204" pitchFamily="34" charset="0"/>
                <a:cs typeface="Helvetica" panose="020B0604020202020204" pitchFamily="34" charset="0"/>
              </a:rPr>
              <a:t>F</a:t>
            </a:r>
            <a:r>
              <a:rPr lang="en-US" sz="2800" b="1" i="0" dirty="0">
                <a:solidFill>
                  <a:srgbClr val="333333"/>
                </a:solidFill>
                <a:effectLst/>
                <a:latin typeface="Helvetica" panose="020B0604020202020204" pitchFamily="34" charset="0"/>
                <a:cs typeface="Helvetica" panose="020B0604020202020204" pitchFamily="34" charset="0"/>
              </a:rPr>
              <a:t>unctional outcomes according to BCC and BCDEs subtype </a:t>
            </a:r>
            <a:endParaRPr lang="en-US" sz="2800" b="1" dirty="0">
              <a:latin typeface="Helvetica" panose="020B0604020202020204" pitchFamily="34" charset="0"/>
              <a:cs typeface="Helvetica" panose="020B0604020202020204" pitchFamily="34" charset="0"/>
            </a:endParaRPr>
          </a:p>
        </p:txBody>
      </p:sp>
      <p:sp>
        <p:nvSpPr>
          <p:cNvPr id="49" name="CuadroTexto 48">
            <a:extLst>
              <a:ext uri="{FF2B5EF4-FFF2-40B4-BE49-F238E27FC236}">
                <a16:creationId xmlns:a16="http://schemas.microsoft.com/office/drawing/2014/main" id="{3BF0389D-8A11-DAA2-3651-68801EEDCFBB}"/>
              </a:ext>
            </a:extLst>
          </p:cNvPr>
          <p:cNvSpPr txBox="1"/>
          <p:nvPr/>
        </p:nvSpPr>
        <p:spPr>
          <a:xfrm>
            <a:off x="16056277" y="34748166"/>
            <a:ext cx="13824887" cy="461665"/>
          </a:xfrm>
          <a:prstGeom prst="rect">
            <a:avLst/>
          </a:prstGeom>
          <a:noFill/>
        </p:spPr>
        <p:txBody>
          <a:bodyPr wrap="square">
            <a:spAutoFit/>
          </a:bodyPr>
          <a:lstStyle/>
          <a:p>
            <a:r>
              <a:rPr lang="en-US" sz="2400" b="0" i="0" dirty="0">
                <a:solidFill>
                  <a:srgbClr val="333333"/>
                </a:solidFill>
                <a:effectLst/>
                <a:latin typeface="Helvetica" panose="020B0604020202020204" pitchFamily="34" charset="0"/>
                <a:cs typeface="Helvetica" panose="020B0604020202020204" pitchFamily="34" charset="0"/>
              </a:rPr>
              <a:t>Number of </a:t>
            </a:r>
            <a:r>
              <a:rPr lang="en-US" sz="2400" b="0" i="0" dirty="0" err="1">
                <a:solidFill>
                  <a:srgbClr val="333333"/>
                </a:solidFill>
                <a:effectLst/>
                <a:latin typeface="Helvetica" panose="020B0604020202020204" pitchFamily="34" charset="0"/>
                <a:cs typeface="Helvetica" panose="020B0604020202020204" pitchFamily="34" charset="0"/>
              </a:rPr>
              <a:t>subpathways</a:t>
            </a:r>
            <a:r>
              <a:rPr lang="en-US" sz="2400" b="0" i="0" dirty="0">
                <a:solidFill>
                  <a:srgbClr val="333333"/>
                </a:solidFill>
                <a:effectLst/>
                <a:latin typeface="Helvetica" panose="020B0604020202020204" pitchFamily="34" charset="0"/>
                <a:cs typeface="Helvetica" panose="020B0604020202020204" pitchFamily="34" charset="0"/>
              </a:rPr>
              <a:t> altered in the top altered KEGG pathways in each BCC and BCDE. </a:t>
            </a:r>
            <a:endParaRPr lang="en-US" sz="2400" dirty="0">
              <a:latin typeface="Helvetica" panose="020B0604020202020204" pitchFamily="34" charset="0"/>
              <a:cs typeface="Helvetica" panose="020B0604020202020204" pitchFamily="34" charset="0"/>
            </a:endParaRPr>
          </a:p>
        </p:txBody>
      </p:sp>
      <p:sp>
        <p:nvSpPr>
          <p:cNvPr id="51" name="CuadroTexto 50">
            <a:extLst>
              <a:ext uri="{FF2B5EF4-FFF2-40B4-BE49-F238E27FC236}">
                <a16:creationId xmlns:a16="http://schemas.microsoft.com/office/drawing/2014/main" id="{3CD96BB7-A49E-8F58-9521-C96EB30F2878}"/>
              </a:ext>
            </a:extLst>
          </p:cNvPr>
          <p:cNvSpPr txBox="1"/>
          <p:nvPr/>
        </p:nvSpPr>
        <p:spPr>
          <a:xfrm>
            <a:off x="15765410" y="40678371"/>
            <a:ext cx="16233365" cy="2308324"/>
          </a:xfrm>
          <a:prstGeom prst="rect">
            <a:avLst/>
          </a:prstGeom>
          <a:noFill/>
        </p:spPr>
        <p:txBody>
          <a:bodyPr wrap="square">
            <a:spAutoFit/>
          </a:bodyPr>
          <a:lstStyle/>
          <a:p>
            <a:pPr marL="342900" indent="-342900" algn="just">
              <a:buFont typeface="Wingdings" panose="05000000000000000000" pitchFamily="2" charset="2"/>
              <a:buChar char="Ø"/>
            </a:pPr>
            <a:r>
              <a:rPr lang="en-US" sz="2400" dirty="0">
                <a:solidFill>
                  <a:srgbClr val="212121"/>
                </a:solidFill>
                <a:latin typeface="Helvetica" panose="020B0604020202020204" pitchFamily="34" charset="0"/>
                <a:cs typeface="Helvetica" panose="020B0604020202020204" pitchFamily="34" charset="0"/>
              </a:rPr>
              <a:t>O</a:t>
            </a:r>
            <a:r>
              <a:rPr lang="en-US" sz="2400" b="0" i="0" dirty="0">
                <a:solidFill>
                  <a:srgbClr val="212121"/>
                </a:solidFill>
                <a:effectLst/>
                <a:latin typeface="Helvetica" panose="020B0604020202020204" pitchFamily="34" charset="0"/>
                <a:cs typeface="Helvetica" panose="020B0604020202020204" pitchFamily="34" charset="0"/>
              </a:rPr>
              <a:t>ur study revealed protein signatures in BCCs and BCDEs that define subtypes, with significant positive correlations observed between BCCs and BCDEs. </a:t>
            </a:r>
          </a:p>
          <a:p>
            <a:pPr marL="342900" indent="-342900" algn="just">
              <a:buFont typeface="Wingdings" panose="05000000000000000000" pitchFamily="2" charset="2"/>
              <a:buChar char="Ø"/>
            </a:pPr>
            <a:r>
              <a:rPr lang="en-US" sz="2400" b="0" i="0" dirty="0">
                <a:solidFill>
                  <a:srgbClr val="212121"/>
                </a:solidFill>
                <a:effectLst/>
                <a:latin typeface="Helvetica" panose="020B0604020202020204" pitchFamily="34" charset="0"/>
                <a:cs typeface="Helvetica" panose="020B0604020202020204" pitchFamily="34" charset="0"/>
              </a:rPr>
              <a:t>The BCDE signature offers a promising starting point for further analysis of the role of exosomes as biomarkers of the TN subtype in liquid biopsies.</a:t>
            </a:r>
            <a:endParaRPr lang="en-US" sz="2400" dirty="0">
              <a:solidFill>
                <a:srgbClr val="212121"/>
              </a:solidFill>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Ø"/>
            </a:pPr>
            <a:r>
              <a:rPr lang="en-US" sz="2400" dirty="0">
                <a:solidFill>
                  <a:srgbClr val="212121"/>
                </a:solidFill>
                <a:latin typeface="Helvetica" panose="020B0604020202020204" pitchFamily="34" charset="0"/>
                <a:cs typeface="Helvetica" panose="020B0604020202020204" pitchFamily="34" charset="0"/>
              </a:rPr>
              <a:t>W</a:t>
            </a:r>
            <a:r>
              <a:rPr lang="en-US" sz="2400" b="0" i="0" dirty="0">
                <a:solidFill>
                  <a:srgbClr val="212121"/>
                </a:solidFill>
                <a:effectLst/>
                <a:latin typeface="Helvetica" panose="020B0604020202020204" pitchFamily="34" charset="0"/>
                <a:cs typeface="Helvetica" panose="020B0604020202020204" pitchFamily="34" charset="0"/>
              </a:rPr>
              <a:t>e provide evidence that BCDEs from different subtypes impact receptor cells differentially, triggering changes that replicate the functional profile of their cells of origin.</a:t>
            </a:r>
            <a:endParaRPr lang="en-US" sz="2400" dirty="0">
              <a:latin typeface="Helvetica" panose="020B0604020202020204" pitchFamily="34" charset="0"/>
              <a:cs typeface="Helvetica" panose="020B0604020202020204" pitchFamily="34" charset="0"/>
            </a:endParaRPr>
          </a:p>
        </p:txBody>
      </p:sp>
      <p:sp>
        <p:nvSpPr>
          <p:cNvPr id="52" name="CuadroTexto 51">
            <a:extLst>
              <a:ext uri="{FF2B5EF4-FFF2-40B4-BE49-F238E27FC236}">
                <a16:creationId xmlns:a16="http://schemas.microsoft.com/office/drawing/2014/main" id="{D908398E-CB50-3345-0E46-61650E38392E}"/>
              </a:ext>
            </a:extLst>
          </p:cNvPr>
          <p:cNvSpPr txBox="1"/>
          <p:nvPr/>
        </p:nvSpPr>
        <p:spPr>
          <a:xfrm>
            <a:off x="15816388" y="39742267"/>
            <a:ext cx="16225016" cy="861774"/>
          </a:xfrm>
          <a:prstGeom prst="rect">
            <a:avLst/>
          </a:prstGeom>
          <a:blipFill>
            <a:blip r:embed="rId2"/>
            <a:tile tx="0" ty="0" sx="100000" sy="100000" flip="none" algn="tl"/>
          </a:blipFill>
        </p:spPr>
        <p:txBody>
          <a:bodyPr wrap="square" rtlCol="0">
            <a:spAutoFit/>
          </a:bodyPr>
          <a:lstStyle/>
          <a:p>
            <a:r>
              <a:rPr lang="es-ES" sz="5000" b="1" dirty="0" err="1">
                <a:solidFill>
                  <a:schemeClr val="accent5">
                    <a:lumMod val="50000"/>
                  </a:schemeClr>
                </a:solidFill>
                <a:latin typeface="Helvetica" panose="020B0604020202020204" pitchFamily="34" charset="0"/>
                <a:cs typeface="Helvetica" panose="020B0604020202020204" pitchFamily="34" charset="0"/>
              </a:rPr>
              <a:t>Conclusions</a:t>
            </a:r>
            <a:endParaRPr lang="en-US" sz="5000" b="1" dirty="0">
              <a:solidFill>
                <a:schemeClr val="accent5">
                  <a:lumMod val="50000"/>
                </a:schemeClr>
              </a:solidFill>
              <a:latin typeface="Helvetica" panose="020B0604020202020204" pitchFamily="34" charset="0"/>
              <a:cs typeface="Helvetica" panose="020B0604020202020204" pitchFamily="34" charset="0"/>
            </a:endParaRPr>
          </a:p>
        </p:txBody>
      </p:sp>
      <p:sp>
        <p:nvSpPr>
          <p:cNvPr id="53" name="CuadroTexto 52">
            <a:extLst>
              <a:ext uri="{FF2B5EF4-FFF2-40B4-BE49-F238E27FC236}">
                <a16:creationId xmlns:a16="http://schemas.microsoft.com/office/drawing/2014/main" id="{7D76478D-769F-5663-E06B-BC6C49B04206}"/>
              </a:ext>
            </a:extLst>
          </p:cNvPr>
          <p:cNvSpPr txBox="1"/>
          <p:nvPr/>
        </p:nvSpPr>
        <p:spPr>
          <a:xfrm>
            <a:off x="480638" y="38666215"/>
            <a:ext cx="7704359" cy="3170099"/>
          </a:xfrm>
          <a:prstGeom prst="rect">
            <a:avLst/>
          </a:prstGeom>
          <a:noFill/>
        </p:spPr>
        <p:txBody>
          <a:bodyPr wrap="square">
            <a:spAutoFit/>
          </a:bodyPr>
          <a:lstStyle/>
          <a:p>
            <a:pPr algn="just"/>
            <a:r>
              <a:rPr lang="en-US" sz="2000" b="0" i="0" dirty="0">
                <a:effectLst/>
                <a:latin typeface="Helvetica" panose="020B0604020202020204" pitchFamily="34" charset="0"/>
                <a:cs typeface="Helvetica" panose="020B0604020202020204" pitchFamily="34" charset="0"/>
              </a:rPr>
              <a:t>References</a:t>
            </a:r>
          </a:p>
          <a:p>
            <a:pPr marL="457200" indent="-457200" algn="just">
              <a:buAutoNum type="arabicPeriod"/>
            </a:pPr>
            <a:r>
              <a:rPr lang="en-US" sz="2000" b="0" i="0" dirty="0">
                <a:effectLst/>
                <a:latin typeface="Helvetica" panose="020B0604020202020204" pitchFamily="34" charset="0"/>
                <a:cs typeface="Helvetica" panose="020B0604020202020204" pitchFamily="34" charset="0"/>
              </a:rPr>
              <a:t>Mitchell MI, et al., 2022. Cancers 14(14):3350</a:t>
            </a:r>
          </a:p>
          <a:p>
            <a:pPr marL="457200" indent="-457200" algn="just">
              <a:buAutoNum type="arabicPeriod"/>
            </a:pPr>
            <a:r>
              <a:rPr lang="en-US" sz="2000" b="0" i="0" dirty="0" err="1">
                <a:solidFill>
                  <a:srgbClr val="212121"/>
                </a:solidFill>
                <a:effectLst/>
                <a:latin typeface="Helvetica" panose="020B0604020202020204" pitchFamily="34" charset="0"/>
                <a:cs typeface="Helvetica" panose="020B0604020202020204" pitchFamily="34" charset="0"/>
              </a:rPr>
              <a:t>Pinzani</a:t>
            </a:r>
            <a:r>
              <a:rPr lang="en-US" sz="2000" b="0" i="0" dirty="0">
                <a:solidFill>
                  <a:srgbClr val="212121"/>
                </a:solidFill>
                <a:effectLst/>
                <a:latin typeface="Helvetica" panose="020B0604020202020204" pitchFamily="34" charset="0"/>
                <a:cs typeface="Helvetica" panose="020B0604020202020204" pitchFamily="34" charset="0"/>
              </a:rPr>
              <a:t> P, et al., 2021. Clin Chem Lab Med 59(7):1181–1200</a:t>
            </a:r>
          </a:p>
          <a:p>
            <a:pPr marL="457200" indent="-457200" algn="just">
              <a:buAutoNum type="arabicPeriod"/>
            </a:pPr>
            <a:r>
              <a:rPr lang="en-US" sz="2000" b="0" i="0" dirty="0">
                <a:solidFill>
                  <a:srgbClr val="212121"/>
                </a:solidFill>
                <a:effectLst/>
                <a:latin typeface="Helvetica" panose="020B0604020202020204" pitchFamily="34" charset="0"/>
                <a:cs typeface="Helvetica" panose="020B0604020202020204" pitchFamily="34" charset="0"/>
              </a:rPr>
              <a:t>Srivastava A, et al., 2018. AAPS J 20(5):82</a:t>
            </a:r>
          </a:p>
          <a:p>
            <a:pPr marL="457200" indent="-457200" algn="just">
              <a:buAutoNum type="arabicPeriod"/>
            </a:pPr>
            <a:r>
              <a:rPr lang="en-US" sz="2000" b="0" i="0" dirty="0" err="1">
                <a:solidFill>
                  <a:srgbClr val="212121"/>
                </a:solidFill>
                <a:effectLst/>
                <a:latin typeface="Helvetica" panose="020B0604020202020204" pitchFamily="34" charset="0"/>
                <a:cs typeface="Helvetica" panose="020B0604020202020204" pitchFamily="34" charset="0"/>
              </a:rPr>
              <a:t>Andreola</a:t>
            </a:r>
            <a:r>
              <a:rPr lang="en-US" sz="2000" b="0" i="0" dirty="0">
                <a:solidFill>
                  <a:srgbClr val="212121"/>
                </a:solidFill>
                <a:effectLst/>
                <a:latin typeface="Helvetica" panose="020B0604020202020204" pitchFamily="34" charset="0"/>
                <a:cs typeface="Helvetica" panose="020B0604020202020204" pitchFamily="34" charset="0"/>
              </a:rPr>
              <a:t> G, et al., 2002. J Exp Med 195(10):1303–1316</a:t>
            </a:r>
          </a:p>
          <a:p>
            <a:pPr marL="457200" indent="-457200" algn="just">
              <a:buAutoNum type="arabicPeriod"/>
            </a:pPr>
            <a:r>
              <a:rPr lang="en-US" sz="2000" b="0" i="0" dirty="0">
                <a:solidFill>
                  <a:srgbClr val="212121"/>
                </a:solidFill>
                <a:effectLst/>
                <a:latin typeface="Helvetica" panose="020B0604020202020204" pitchFamily="34" charset="0"/>
                <a:cs typeface="Helvetica" panose="020B0604020202020204" pitchFamily="34" charset="0"/>
              </a:rPr>
              <a:t>Huber V, et al., 2005. Gastroenterology 128(7):1796–1804 </a:t>
            </a:r>
          </a:p>
          <a:p>
            <a:pPr marL="457200" indent="-457200" algn="just">
              <a:buAutoNum type="arabicPeriod"/>
            </a:pPr>
            <a:r>
              <a:rPr lang="en-US" sz="2000" b="0" i="0" dirty="0" err="1">
                <a:solidFill>
                  <a:srgbClr val="212121"/>
                </a:solidFill>
                <a:effectLst/>
                <a:latin typeface="Helvetica" panose="020B0604020202020204" pitchFamily="34" charset="0"/>
                <a:cs typeface="Helvetica" panose="020B0604020202020204" pitchFamily="34" charset="0"/>
              </a:rPr>
              <a:t>Logozzi</a:t>
            </a:r>
            <a:r>
              <a:rPr lang="en-US" sz="2000" b="0" i="0" dirty="0">
                <a:solidFill>
                  <a:srgbClr val="212121"/>
                </a:solidFill>
                <a:effectLst/>
                <a:latin typeface="Helvetica" panose="020B0604020202020204" pitchFamily="34" charset="0"/>
                <a:cs typeface="Helvetica" panose="020B0604020202020204" pitchFamily="34" charset="0"/>
              </a:rPr>
              <a:t> M, et al., 2009</a:t>
            </a:r>
            <a:r>
              <a:rPr lang="en-US" sz="2000" dirty="0">
                <a:solidFill>
                  <a:srgbClr val="212121"/>
                </a:solidFill>
                <a:latin typeface="Helvetica" panose="020B0604020202020204" pitchFamily="34" charset="0"/>
                <a:cs typeface="Helvetica" panose="020B0604020202020204" pitchFamily="34" charset="0"/>
              </a:rPr>
              <a:t>.</a:t>
            </a:r>
            <a:r>
              <a:rPr lang="en-US" sz="2000" b="0" i="0" dirty="0">
                <a:solidFill>
                  <a:srgbClr val="212121"/>
                </a:solidFill>
                <a:effectLst/>
                <a:latin typeface="Helvetica" panose="020B0604020202020204" pitchFamily="34" charset="0"/>
                <a:cs typeface="Helvetica" panose="020B0604020202020204" pitchFamily="34" charset="0"/>
              </a:rPr>
              <a:t> </a:t>
            </a:r>
            <a:r>
              <a:rPr lang="en-US" sz="2000" b="0" i="0" dirty="0" err="1">
                <a:solidFill>
                  <a:srgbClr val="212121"/>
                </a:solidFill>
                <a:effectLst/>
                <a:latin typeface="Helvetica" panose="020B0604020202020204" pitchFamily="34" charset="0"/>
                <a:cs typeface="Helvetica" panose="020B0604020202020204" pitchFamily="34" charset="0"/>
              </a:rPr>
              <a:t>PLoS</a:t>
            </a:r>
            <a:r>
              <a:rPr lang="en-US" sz="2000" b="0" i="0" dirty="0">
                <a:solidFill>
                  <a:srgbClr val="212121"/>
                </a:solidFill>
                <a:effectLst/>
                <a:latin typeface="Helvetica" panose="020B0604020202020204" pitchFamily="34" charset="0"/>
                <a:cs typeface="Helvetica" panose="020B0604020202020204" pitchFamily="34" charset="0"/>
              </a:rPr>
              <a:t> ONE 4(4):e5219</a:t>
            </a:r>
          </a:p>
          <a:p>
            <a:pPr marL="457200" indent="-457200" algn="just">
              <a:buAutoNum type="arabicPeriod"/>
            </a:pPr>
            <a:r>
              <a:rPr lang="en-US" sz="2000" b="0" i="0" dirty="0" err="1">
                <a:solidFill>
                  <a:srgbClr val="212121"/>
                </a:solidFill>
                <a:effectLst/>
                <a:latin typeface="Helvetica" panose="020B0604020202020204" pitchFamily="34" charset="0"/>
                <a:cs typeface="Helvetica" panose="020B0604020202020204" pitchFamily="34" charset="0"/>
              </a:rPr>
              <a:t>Sarhangi</a:t>
            </a:r>
            <a:r>
              <a:rPr lang="en-US" sz="2000" b="0" i="0" dirty="0">
                <a:solidFill>
                  <a:srgbClr val="212121"/>
                </a:solidFill>
                <a:effectLst/>
                <a:latin typeface="Helvetica" panose="020B0604020202020204" pitchFamily="34" charset="0"/>
                <a:cs typeface="Helvetica" panose="020B0604020202020204" pitchFamily="34" charset="0"/>
              </a:rPr>
              <a:t> N, et al., 2022. Mol Biol Rep 49(10):10023–10037 </a:t>
            </a:r>
          </a:p>
          <a:p>
            <a:pPr marL="457200" indent="-457200" algn="just">
              <a:buAutoNum type="arabicPeriod"/>
            </a:pPr>
            <a:endParaRPr lang="en-US" sz="2000" b="0" i="0" dirty="0">
              <a:effectLst/>
              <a:latin typeface="Helvetica" panose="020B0604020202020204" pitchFamily="34" charset="0"/>
              <a:cs typeface="Helvetica" panose="020B0604020202020204" pitchFamily="34" charset="0"/>
            </a:endParaRPr>
          </a:p>
          <a:p>
            <a:pPr algn="just"/>
            <a:endParaRPr lang="en-US" sz="2000" dirty="0">
              <a:latin typeface="Helvetica" panose="020B0604020202020204" pitchFamily="34" charset="0"/>
              <a:cs typeface="Helvetica" panose="020B0604020202020204" pitchFamily="34" charset="0"/>
            </a:endParaRPr>
          </a:p>
        </p:txBody>
      </p:sp>
      <p:pic>
        <p:nvPicPr>
          <p:cNvPr id="1028" name="Picture 4" descr="ERC Starting… | B-PHOT Brussels Photonics | Vrije Universiteit Brussel">
            <a:extLst>
              <a:ext uri="{FF2B5EF4-FFF2-40B4-BE49-F238E27FC236}">
                <a16:creationId xmlns:a16="http://schemas.microsoft.com/office/drawing/2014/main" id="{E4F4065B-EB53-B7F6-99A7-271ED304F5D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1205" r="22402"/>
          <a:stretch/>
        </p:blipFill>
        <p:spPr bwMode="auto">
          <a:xfrm>
            <a:off x="56309" y="41760106"/>
            <a:ext cx="1850147" cy="13971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CE95C8D-2D50-A659-42FE-AF83F6FB4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9852" y="40415981"/>
            <a:ext cx="1877686" cy="1817115"/>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upo 53">
            <a:extLst>
              <a:ext uri="{FF2B5EF4-FFF2-40B4-BE49-F238E27FC236}">
                <a16:creationId xmlns:a16="http://schemas.microsoft.com/office/drawing/2014/main" id="{B81F315B-D78C-9214-7192-705FF9717E80}"/>
              </a:ext>
            </a:extLst>
          </p:cNvPr>
          <p:cNvGrpSpPr/>
          <p:nvPr/>
        </p:nvGrpSpPr>
        <p:grpSpPr>
          <a:xfrm>
            <a:off x="8773219" y="38810223"/>
            <a:ext cx="5637259" cy="1796376"/>
            <a:chOff x="24048518" y="36878976"/>
            <a:chExt cx="7301461" cy="2051280"/>
          </a:xfrm>
        </p:grpSpPr>
        <p:sp>
          <p:nvSpPr>
            <p:cNvPr id="55" name="Rectángulo: esquinas redondeadas 54">
              <a:extLst>
                <a:ext uri="{FF2B5EF4-FFF2-40B4-BE49-F238E27FC236}">
                  <a16:creationId xmlns:a16="http://schemas.microsoft.com/office/drawing/2014/main" id="{BB116EDD-AD72-B7EF-D46B-9F2C3971125B}"/>
                </a:ext>
              </a:extLst>
            </p:cNvPr>
            <p:cNvSpPr/>
            <p:nvPr/>
          </p:nvSpPr>
          <p:spPr>
            <a:xfrm>
              <a:off x="24048518" y="37122766"/>
              <a:ext cx="7301461" cy="1681457"/>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000" dirty="0">
                <a:solidFill>
                  <a:schemeClr val="accent5">
                    <a:lumMod val="50000"/>
                  </a:schemeClr>
                </a:solidFill>
              </a:endParaRPr>
            </a:p>
          </p:txBody>
        </p:sp>
        <p:sp>
          <p:nvSpPr>
            <p:cNvPr id="56" name="Rectángulo: esquinas redondeadas 55">
              <a:extLst>
                <a:ext uri="{FF2B5EF4-FFF2-40B4-BE49-F238E27FC236}">
                  <a16:creationId xmlns:a16="http://schemas.microsoft.com/office/drawing/2014/main" id="{9A97089B-2815-2EA9-3442-FA1253D96163}"/>
                </a:ext>
              </a:extLst>
            </p:cNvPr>
            <p:cNvSpPr/>
            <p:nvPr/>
          </p:nvSpPr>
          <p:spPr>
            <a:xfrm>
              <a:off x="24625401" y="36878976"/>
              <a:ext cx="5742228" cy="540047"/>
            </a:xfrm>
            <a:prstGeom prst="round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5">
                      <a:lumMod val="50000"/>
                    </a:schemeClr>
                  </a:solidFill>
                  <a:latin typeface="Helvetica" panose="020B0604020202020204" pitchFamily="34" charset="0"/>
                  <a:cs typeface="Helvetica" panose="020B0604020202020204" pitchFamily="34" charset="0"/>
                </a:rPr>
                <a:t>ACKNOWLEDGEMENTS</a:t>
              </a:r>
            </a:p>
          </p:txBody>
        </p:sp>
        <p:sp>
          <p:nvSpPr>
            <p:cNvPr id="57" name="CuadroTexto 56">
              <a:extLst>
                <a:ext uri="{FF2B5EF4-FFF2-40B4-BE49-F238E27FC236}">
                  <a16:creationId xmlns:a16="http://schemas.microsoft.com/office/drawing/2014/main" id="{0304B428-9C88-2D6D-DFD4-AF1FF5F2CA75}"/>
                </a:ext>
              </a:extLst>
            </p:cNvPr>
            <p:cNvSpPr txBox="1"/>
            <p:nvPr/>
          </p:nvSpPr>
          <p:spPr>
            <a:xfrm>
              <a:off x="24104054" y="37419023"/>
              <a:ext cx="6979875" cy="1511233"/>
            </a:xfrm>
            <a:prstGeom prst="rect">
              <a:avLst/>
            </a:prstGeom>
            <a:noFill/>
            <a:ln>
              <a:noFill/>
            </a:ln>
          </p:spPr>
          <p:txBody>
            <a:bodyPr wrap="square" rtlCol="0">
              <a:spAutoFit/>
            </a:bodyPr>
            <a:lstStyle/>
            <a:p>
              <a:pPr marL="457200" indent="-457200" algn="just">
                <a:buClr>
                  <a:schemeClr val="accent3">
                    <a:lumMod val="50000"/>
                  </a:schemeClr>
                </a:buClr>
                <a:buFont typeface="Wingdings" panose="05000000000000000000" pitchFamily="2" charset="2"/>
                <a:buChar char="Ø"/>
              </a:pPr>
              <a:r>
                <a:rPr lang="en-US" sz="2000" b="0" i="0" dirty="0">
                  <a:solidFill>
                    <a:srgbClr val="212121"/>
                  </a:solidFill>
                  <a:effectLst/>
                  <a:latin typeface="Helvetica" panose="020B0604020202020204" pitchFamily="34" charset="0"/>
                  <a:cs typeface="Helvetica" panose="020B0604020202020204" pitchFamily="34" charset="0"/>
                </a:rPr>
                <a:t>Association “Mou-</a:t>
              </a:r>
              <a:r>
                <a:rPr lang="en-US" sz="2000" b="0" i="0" dirty="0" err="1">
                  <a:solidFill>
                    <a:srgbClr val="212121"/>
                  </a:solidFill>
                  <a:effectLst/>
                  <a:latin typeface="Helvetica" panose="020B0604020202020204" pitchFamily="34" charset="0"/>
                  <a:cs typeface="Helvetica" panose="020B0604020202020204" pitchFamily="34" charset="0"/>
                </a:rPr>
                <a:t>te</a:t>
              </a:r>
              <a:r>
                <a:rPr lang="en-US" sz="2000" b="0" i="0" dirty="0">
                  <a:solidFill>
                    <a:srgbClr val="212121"/>
                  </a:solidFill>
                  <a:effectLst/>
                  <a:latin typeface="Helvetica" panose="020B0604020202020204" pitchFamily="34" charset="0"/>
                  <a:cs typeface="Helvetica" panose="020B0604020202020204" pitchFamily="34" charset="0"/>
                </a:rPr>
                <a:t> per </a:t>
              </a:r>
              <a:r>
                <a:rPr lang="en-US" sz="2000" b="0" i="0" dirty="0" err="1">
                  <a:solidFill>
                    <a:srgbClr val="212121"/>
                  </a:solidFill>
                  <a:effectLst/>
                  <a:latin typeface="Helvetica" panose="020B0604020202020204" pitchFamily="34" charset="0"/>
                  <a:cs typeface="Helvetica" panose="020B0604020202020204" pitchFamily="34" charset="0"/>
                </a:rPr>
                <a:t>elles</a:t>
              </a:r>
              <a:r>
                <a:rPr lang="en-US" sz="2000" b="0" i="0" dirty="0">
                  <a:solidFill>
                    <a:srgbClr val="212121"/>
                  </a:solidFill>
                  <a:effectLst/>
                  <a:latin typeface="Helvetica" panose="020B0604020202020204" pitchFamily="34" charset="0"/>
                  <a:cs typeface="Helvetica" panose="020B0604020202020204" pitchFamily="34" charset="0"/>
                </a:rPr>
                <a:t>.”</a:t>
              </a:r>
            </a:p>
            <a:p>
              <a:pPr marL="457200" indent="-457200" algn="just">
                <a:buClr>
                  <a:schemeClr val="accent3">
                    <a:lumMod val="50000"/>
                  </a:schemeClr>
                </a:buClr>
                <a:buFont typeface="Wingdings" panose="05000000000000000000" pitchFamily="2" charset="2"/>
                <a:buChar char="Ø"/>
              </a:pPr>
              <a:r>
                <a:rPr lang="en-US" sz="2000" dirty="0">
                  <a:solidFill>
                    <a:srgbClr val="212121"/>
                  </a:solidFill>
                  <a:latin typeface="Helvetica" panose="020B0604020202020204" pitchFamily="34" charset="0"/>
                  <a:cs typeface="Helvetica" panose="020B0604020202020204" pitchFamily="34" charset="0"/>
                </a:rPr>
                <a:t>Biobank grant PT23/00083</a:t>
              </a:r>
              <a:endParaRPr lang="en-US" sz="2000" dirty="0">
                <a:solidFill>
                  <a:schemeClr val="accent5">
                    <a:lumMod val="50000"/>
                  </a:schemeClr>
                </a:solidFill>
                <a:latin typeface="Helvetica" panose="020B0604020202020204" pitchFamily="34" charset="0"/>
                <a:cs typeface="Helvetica" panose="020B0604020202020204" pitchFamily="34" charset="0"/>
              </a:endParaRPr>
            </a:p>
            <a:p>
              <a:pPr marL="457200" indent="-457200" algn="just">
                <a:buClr>
                  <a:schemeClr val="accent3">
                    <a:lumMod val="50000"/>
                  </a:schemeClr>
                </a:buClr>
                <a:buFont typeface="Wingdings" panose="05000000000000000000" pitchFamily="2" charset="2"/>
                <a:buChar char="Ø"/>
              </a:pPr>
              <a:r>
                <a:rPr lang="en-US" sz="2000" b="0" i="0" dirty="0">
                  <a:solidFill>
                    <a:srgbClr val="212121"/>
                  </a:solidFill>
                  <a:effectLst/>
                  <a:latin typeface="Helvetica" panose="020B0604020202020204" pitchFamily="34" charset="0"/>
                  <a:cs typeface="Helvetica" panose="020B0604020202020204" pitchFamily="34" charset="0"/>
                </a:rPr>
                <a:t>SCSIE University of Valencia</a:t>
              </a:r>
              <a:endParaRPr lang="en-US" sz="2000" dirty="0">
                <a:solidFill>
                  <a:schemeClr val="accent5">
                    <a:lumMod val="50000"/>
                  </a:schemeClr>
                </a:solidFill>
                <a:latin typeface="Helvetica" panose="020B0604020202020204" pitchFamily="34" charset="0"/>
                <a:cs typeface="Helvetica" panose="020B0604020202020204" pitchFamily="34" charset="0"/>
              </a:endParaRPr>
            </a:p>
            <a:p>
              <a:pPr marL="457200" indent="-457200" algn="just">
                <a:buClr>
                  <a:schemeClr val="accent3">
                    <a:lumMod val="50000"/>
                  </a:schemeClr>
                </a:buClr>
                <a:buFont typeface="Wingdings" panose="05000000000000000000" pitchFamily="2" charset="2"/>
                <a:buChar char="Ø"/>
              </a:pPr>
              <a:r>
                <a:rPr lang="en-US" sz="2000" b="0" i="0" dirty="0">
                  <a:solidFill>
                    <a:srgbClr val="212121"/>
                  </a:solidFill>
                  <a:effectLst/>
                  <a:latin typeface="Helvetica" panose="020B0604020202020204" pitchFamily="34" charset="0"/>
                  <a:cs typeface="Helvetica" panose="020B0604020202020204" pitchFamily="34" charset="0"/>
                </a:rPr>
                <a:t>Dr. Stuart P. Atkinson</a:t>
              </a:r>
              <a:endParaRPr lang="en-US" sz="2000" dirty="0">
                <a:solidFill>
                  <a:schemeClr val="accent5">
                    <a:lumMod val="50000"/>
                  </a:schemeClr>
                </a:solidFill>
                <a:latin typeface="Helvetica" panose="020B0604020202020204" pitchFamily="34" charset="0"/>
                <a:cs typeface="Helvetica" panose="020B0604020202020204" pitchFamily="34" charset="0"/>
              </a:endParaRPr>
            </a:p>
          </p:txBody>
        </p:sp>
      </p:grpSp>
      <p:pic>
        <p:nvPicPr>
          <p:cNvPr id="1032" name="Picture 8" descr="Geivex 2019 – Geivex">
            <a:extLst>
              <a:ext uri="{FF2B5EF4-FFF2-40B4-BE49-F238E27FC236}">
                <a16:creationId xmlns:a16="http://schemas.microsoft.com/office/drawing/2014/main" id="{79381B22-4618-D36E-3BC8-E791FB7D318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34376" y="40985412"/>
            <a:ext cx="2427586" cy="8052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ENTACLES">
            <a:extLst>
              <a:ext uri="{FF2B5EF4-FFF2-40B4-BE49-F238E27FC236}">
                <a16:creationId xmlns:a16="http://schemas.microsoft.com/office/drawing/2014/main" id="{D1BC3D17-E1B0-48B0-F334-28E3C61D01C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426148" y="40788784"/>
            <a:ext cx="1233443" cy="104431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descr="Código QR&#10;&#10;Descripción generada automáticamente">
            <a:extLst>
              <a:ext uri="{FF2B5EF4-FFF2-40B4-BE49-F238E27FC236}">
                <a16:creationId xmlns:a16="http://schemas.microsoft.com/office/drawing/2014/main" id="{CEEAC756-0273-4903-4F94-32E485054C7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06951" y="41777967"/>
            <a:ext cx="10643623" cy="1496760"/>
          </a:xfrm>
          <a:prstGeom prst="rect">
            <a:avLst/>
          </a:prstGeom>
        </p:spPr>
      </p:pic>
      <p:pic>
        <p:nvPicPr>
          <p:cNvPr id="1026" name="Picture 2" descr="EU-OPENSCREEN 2022">
            <a:extLst>
              <a:ext uri="{FF2B5EF4-FFF2-40B4-BE49-F238E27FC236}">
                <a16:creationId xmlns:a16="http://schemas.microsoft.com/office/drawing/2014/main" id="{18CD762C-C591-8386-9A26-2551A429F5B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16722" y="42183784"/>
            <a:ext cx="3229004" cy="784982"/>
          </a:xfrm>
          <a:prstGeom prst="rect">
            <a:avLst/>
          </a:prstGeom>
          <a:noFill/>
          <a:extLst>
            <a:ext uri="{909E8E84-426E-40DD-AFC4-6F175D3DCCD1}">
              <a14:hiddenFill xmlns:a14="http://schemas.microsoft.com/office/drawing/2010/main">
                <a:solidFill>
                  <a:srgbClr val="FFFFFF"/>
                </a:solidFill>
              </a14:hiddenFill>
            </a:ext>
          </a:extLst>
        </p:spPr>
      </p:pic>
      <p:pic>
        <p:nvPicPr>
          <p:cNvPr id="39" name="Imagen 38">
            <a:extLst>
              <a:ext uri="{FF2B5EF4-FFF2-40B4-BE49-F238E27FC236}">
                <a16:creationId xmlns:a16="http://schemas.microsoft.com/office/drawing/2014/main" id="{3F05059C-C22D-C1B5-F723-204E515D117D}"/>
              </a:ext>
            </a:extLst>
          </p:cNvPr>
          <p:cNvPicPr>
            <a:picLocks noChangeAspect="1"/>
          </p:cNvPicPr>
          <p:nvPr/>
        </p:nvPicPr>
        <p:blipFill>
          <a:blip r:embed="rId18"/>
          <a:srcRect l="6796" t="4657"/>
          <a:stretch/>
        </p:blipFill>
        <p:spPr>
          <a:xfrm>
            <a:off x="11159084" y="26797773"/>
            <a:ext cx="4302389" cy="3350019"/>
          </a:xfrm>
          <a:prstGeom prst="rect">
            <a:avLst/>
          </a:prstGeom>
        </p:spPr>
      </p:pic>
      <p:pic>
        <p:nvPicPr>
          <p:cNvPr id="48" name="Picture 8" descr="21 DE FEBRERO | Centro de Investigación Príncipe Felipe - AVI | Agència  Valenciana de la Innovació">
            <a:extLst>
              <a:ext uri="{FF2B5EF4-FFF2-40B4-BE49-F238E27FC236}">
                <a16:creationId xmlns:a16="http://schemas.microsoft.com/office/drawing/2014/main" id="{D0261626-1107-4EDD-A112-EE4AF8F429D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46520" y="41341510"/>
            <a:ext cx="1555246" cy="78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3067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Gota</Template>
  <TotalTime>5505</TotalTime>
  <Words>1574</Words>
  <Application>Microsoft Office PowerPoint</Application>
  <PresentationFormat>Personalizado</PresentationFormat>
  <Paragraphs>41</Paragraphs>
  <Slides>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vt:i4>
      </vt:variant>
    </vt:vector>
  </HeadingPairs>
  <TitlesOfParts>
    <vt:vector size="9" baseType="lpstr">
      <vt:lpstr>Arial</vt:lpstr>
      <vt:lpstr>Calibri</vt:lpstr>
      <vt:lpstr>Cambria</vt:lpstr>
      <vt:lpstr>Helvetica</vt:lpstr>
      <vt:lpstr>HelveticaNeue-Light</vt:lpstr>
      <vt:lpstr>Times New Roman</vt:lpstr>
      <vt:lpstr>Wingdings</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Manolo</dc:creator>
  <cp:lastModifiedBy>Zoraira Andreu Martínez</cp:lastModifiedBy>
  <cp:revision>325</cp:revision>
  <cp:lastPrinted>2024-10-16T07:55:42Z</cp:lastPrinted>
  <dcterms:created xsi:type="dcterms:W3CDTF">2010-11-08T11:28:56Z</dcterms:created>
  <dcterms:modified xsi:type="dcterms:W3CDTF">2024-10-18T11:36:47Z</dcterms:modified>
</cp:coreProperties>
</file>